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10"/>
  </p:notesMasterIdLst>
  <p:handoutMasterIdLst>
    <p:handoutMasterId r:id="rId11"/>
  </p:handoutMasterIdLst>
  <p:sldIdLst>
    <p:sldId id="263" r:id="rId3"/>
    <p:sldId id="264" r:id="rId4"/>
    <p:sldId id="265" r:id="rId5"/>
    <p:sldId id="260" r:id="rId6"/>
    <p:sldId id="261" r:id="rId7"/>
    <p:sldId id="262" r:id="rId8"/>
    <p:sldId id="266" r:id="rId9"/>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714" autoAdjust="0"/>
  </p:normalViewPr>
  <p:slideViewPr>
    <p:cSldViewPr snapToGrid="0" snapToObjects="1">
      <p:cViewPr varScale="1">
        <p:scale>
          <a:sx n="67" d="100"/>
          <a:sy n="67" d="100"/>
        </p:scale>
        <p:origin x="2268"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53" tIns="48327" rIns="96653" bIns="48327" rtlCol="0"/>
          <a:lstStyle>
            <a:lvl1pPr algn="r">
              <a:defRPr sz="12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53" tIns="48327" rIns="96653" bIns="48327" rtlCol="0" anchor="b"/>
          <a:lstStyle>
            <a:lvl1pPr algn="r">
              <a:defRPr sz="1200"/>
            </a:lvl1pPr>
          </a:lstStyle>
          <a:p>
            <a:fld id="{A140BCBA-A5C7-4532-9BD6-E5F9492244F3}" type="slidenum">
              <a:rPr lang="en-US" smtClean="0"/>
              <a:t>‹#›</a:t>
            </a:fld>
            <a:endParaRPr lang="en-US"/>
          </a:p>
        </p:txBody>
      </p:sp>
    </p:spTree>
    <p:extLst>
      <p:ext uri="{BB962C8B-B14F-4D97-AF65-F5344CB8AC3E}">
        <p14:creationId xmlns:p14="http://schemas.microsoft.com/office/powerpoint/2010/main" val="163414995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0D99C667-EC18-6549-8CC4-60FFCB82EA89}" type="slidenum">
              <a:rPr lang="en-US" smtClean="0"/>
              <a:t>‹#›</a:t>
            </a:fld>
            <a:endParaRPr lang="en-US"/>
          </a:p>
        </p:txBody>
      </p:sp>
    </p:spTree>
    <p:extLst>
      <p:ext uri="{BB962C8B-B14F-4D97-AF65-F5344CB8AC3E}">
        <p14:creationId xmlns:p14="http://schemas.microsoft.com/office/powerpoint/2010/main" val="212387520"/>
      </p:ext>
    </p:extLst>
  </p:cSld>
  <p:clrMap bg1="lt1" tx1="dk1" bg2="lt2" tx2="dk2" accent1="accent1" accent2="accent2" accent3="accent3" accent4="accent4" accent5="accent5" accent6="accent6" hlink="hlink" folHlink="folHlink"/>
  <p:hf hdr="0" ft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ea typeface="ＭＳ Ｐゴシック" pitchFamily="34" charset="-128"/>
            </a:endParaRPr>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85305" indent="-302040" eaLnBrk="0" hangingPunct="0">
              <a:defRPr>
                <a:solidFill>
                  <a:schemeClr val="tx1"/>
                </a:solidFill>
                <a:latin typeface="Arial" charset="0"/>
                <a:ea typeface="ＭＳ Ｐゴシック" pitchFamily="34" charset="-128"/>
              </a:defRPr>
            </a:lvl2pPr>
            <a:lvl3pPr marL="1208161" indent="-241632" eaLnBrk="0" hangingPunct="0">
              <a:defRPr>
                <a:solidFill>
                  <a:schemeClr val="tx1"/>
                </a:solidFill>
                <a:latin typeface="Arial" charset="0"/>
                <a:ea typeface="ＭＳ Ｐゴシック" pitchFamily="34" charset="-128"/>
              </a:defRPr>
            </a:lvl3pPr>
            <a:lvl4pPr marL="1691426" indent="-241632" eaLnBrk="0" hangingPunct="0">
              <a:defRPr>
                <a:solidFill>
                  <a:schemeClr val="tx1"/>
                </a:solidFill>
                <a:latin typeface="Arial" charset="0"/>
                <a:ea typeface="ＭＳ Ｐゴシック" pitchFamily="34" charset="-128"/>
              </a:defRPr>
            </a:lvl4pPr>
            <a:lvl5pPr marL="2174690" indent="-241632" eaLnBrk="0" hangingPunct="0">
              <a:defRPr>
                <a:solidFill>
                  <a:schemeClr val="tx1"/>
                </a:solidFill>
                <a:latin typeface="Arial" charset="0"/>
                <a:ea typeface="ＭＳ Ｐゴシック" pitchFamily="34" charset="-128"/>
              </a:defRPr>
            </a:lvl5pPr>
            <a:lvl6pPr marL="2657954" indent="-241632" eaLnBrk="0" fontAlgn="base" hangingPunct="0">
              <a:spcBef>
                <a:spcPct val="0"/>
              </a:spcBef>
              <a:spcAft>
                <a:spcPct val="0"/>
              </a:spcAft>
              <a:defRPr>
                <a:solidFill>
                  <a:schemeClr val="tx1"/>
                </a:solidFill>
                <a:latin typeface="Arial" charset="0"/>
                <a:ea typeface="ＭＳ Ｐゴシック" pitchFamily="34" charset="-128"/>
              </a:defRPr>
            </a:lvl6pPr>
            <a:lvl7pPr marL="3141218" indent="-241632" eaLnBrk="0" fontAlgn="base" hangingPunct="0">
              <a:spcBef>
                <a:spcPct val="0"/>
              </a:spcBef>
              <a:spcAft>
                <a:spcPct val="0"/>
              </a:spcAft>
              <a:defRPr>
                <a:solidFill>
                  <a:schemeClr val="tx1"/>
                </a:solidFill>
                <a:latin typeface="Arial" charset="0"/>
                <a:ea typeface="ＭＳ Ｐゴシック" pitchFamily="34" charset="-128"/>
              </a:defRPr>
            </a:lvl7pPr>
            <a:lvl8pPr marL="3624483" indent="-241632" eaLnBrk="0" fontAlgn="base" hangingPunct="0">
              <a:spcBef>
                <a:spcPct val="0"/>
              </a:spcBef>
              <a:spcAft>
                <a:spcPct val="0"/>
              </a:spcAft>
              <a:defRPr>
                <a:solidFill>
                  <a:schemeClr val="tx1"/>
                </a:solidFill>
                <a:latin typeface="Arial" charset="0"/>
                <a:ea typeface="ＭＳ Ｐゴシック" pitchFamily="34" charset="-128"/>
              </a:defRPr>
            </a:lvl8pPr>
            <a:lvl9pPr marL="4107747" indent="-241632"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13D9C24-1A00-4874-84EA-6428311F9C16}" type="slidenum">
              <a:rPr lang="en-US">
                <a:latin typeface="Calibri" pitchFamily="34" charset="0"/>
                <a:cs typeface="Arial" charset="0"/>
              </a:rPr>
              <a:pPr eaLnBrk="1" hangingPunct="1"/>
              <a:t>1</a:t>
            </a:fld>
            <a:endParaRPr lang="en-US">
              <a:latin typeface="Calibri" pitchFamily="34" charset="0"/>
              <a:cs typeface="Arial" charset="0"/>
            </a:endParaRPr>
          </a:p>
        </p:txBody>
      </p:sp>
    </p:spTree>
    <p:extLst>
      <p:ext uri="{BB962C8B-B14F-4D97-AF65-F5344CB8AC3E}">
        <p14:creationId xmlns:p14="http://schemas.microsoft.com/office/powerpoint/2010/main" val="617099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 we are going to conduct a simple vulnerability</a:t>
            </a:r>
            <a:r>
              <a:rPr lang="en-US" baseline="0" dirty="0" smtClean="0"/>
              <a:t> assessment so you can become familiar with the components of vulnerability. </a:t>
            </a:r>
          </a:p>
          <a:p>
            <a:endParaRPr lang="en-US" baseline="0" dirty="0" smtClean="0"/>
          </a:p>
          <a:p>
            <a:r>
              <a:rPr lang="en-US" baseline="0" dirty="0" smtClean="0"/>
              <a:t>Specifically, we will look at 3 villages that are increasingly exposed to heavy precipitation events. </a:t>
            </a:r>
          </a:p>
          <a:p>
            <a:endParaRPr lang="en-US" baseline="0" dirty="0" smtClean="0"/>
          </a:p>
          <a:p>
            <a:r>
              <a:rPr lang="en-US" baseline="0" dirty="0" smtClean="0"/>
              <a:t>Our purpose is to determine which of these communities is most vulnerable to two hazards that are caused by heavy rainfall - floods and landslides.</a:t>
            </a:r>
          </a:p>
          <a:p>
            <a:endParaRPr lang="en-US" baseline="0" dirty="0" smtClean="0"/>
          </a:p>
          <a:p>
            <a:r>
              <a:rPr lang="en-US" baseline="0" dirty="0" smtClean="0"/>
              <a:t>With this information we may want to prioritize which village to assist in adapting to these hazards and which actions we might want to take to help them.</a:t>
            </a:r>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0D99C667-EC18-6549-8CC4-60FFCB82EA89}" type="slidenum">
              <a:rPr lang="en-US" smtClean="0"/>
              <a:t>2</a:t>
            </a:fld>
            <a:endParaRPr lang="en-US"/>
          </a:p>
        </p:txBody>
      </p:sp>
    </p:spTree>
    <p:extLst>
      <p:ext uri="{BB962C8B-B14F-4D97-AF65-F5344CB8AC3E}">
        <p14:creationId xmlns:p14="http://schemas.microsoft.com/office/powerpoint/2010/main" val="657131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Remember</a:t>
            </a:r>
            <a:r>
              <a:rPr lang="en-US" baseline="0" dirty="0" smtClean="0"/>
              <a:t> that vulnerability is a function exposure, sensitivity and adaptive capacity.</a:t>
            </a:r>
          </a:p>
          <a:p>
            <a:endParaRPr lang="en-US" baseline="0" dirty="0" smtClean="0"/>
          </a:p>
          <a:p>
            <a:r>
              <a:rPr lang="en-US" sz="1200" kern="1200" dirty="0" smtClean="0">
                <a:solidFill>
                  <a:schemeClr val="tx1"/>
                </a:solidFill>
                <a:effectLst/>
                <a:latin typeface="+mn-lt"/>
                <a:ea typeface="+mn-ea"/>
                <a:cs typeface="+mn-cs"/>
              </a:rPr>
              <a:t>There are technical definitions for these terms, but for today’s exercise we will define them as follows: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Exposure is the degree to which something experiences a climate-related hazard.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Sensitivity is the degree of impact that a climate related hazard can have on something.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Adaptive capacity is the ability to modify circumstances to respond to and prepare for changing climate-related</a:t>
            </a:r>
            <a:r>
              <a:rPr lang="en-US" sz="1200" kern="1200" baseline="0" dirty="0" smtClean="0">
                <a:solidFill>
                  <a:schemeClr val="tx1"/>
                </a:solidFill>
                <a:effectLst/>
                <a:latin typeface="+mn-lt"/>
                <a:ea typeface="+mn-ea"/>
                <a:cs typeface="+mn-cs"/>
              </a:rPr>
              <a:t> hazards and their impacts.</a:t>
            </a:r>
            <a:endParaRPr lang="en-US" baseline="0" dirty="0" smtClean="0"/>
          </a:p>
          <a:p>
            <a:endParaRPr lang="en-US" baseline="0" dirty="0" smtClean="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0D99C667-EC18-6549-8CC4-60FFCB82EA89}" type="slidenum">
              <a:rPr lang="en-US" smtClean="0"/>
              <a:t>3</a:t>
            </a:fld>
            <a:endParaRPr lang="en-US"/>
          </a:p>
        </p:txBody>
      </p:sp>
    </p:spTree>
    <p:extLst>
      <p:ext uri="{BB962C8B-B14F-4D97-AF65-F5344CB8AC3E}">
        <p14:creationId xmlns:p14="http://schemas.microsoft.com/office/powerpoint/2010/main" val="7942225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Each of you has a handout showing three villages and all the information you need to complete the vulnerability assessment.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For exposure not that heavy rains fall in Village A once every 3 years</a:t>
            </a:r>
            <a:r>
              <a:rPr lang="en-US" sz="1200" kern="1200" baseline="0" dirty="0" smtClean="0">
                <a:solidFill>
                  <a:schemeClr val="tx1"/>
                </a:solidFill>
                <a:effectLst/>
                <a:latin typeface="+mn-lt"/>
                <a:ea typeface="+mn-ea"/>
                <a:cs typeface="+mn-cs"/>
              </a:rPr>
              <a:t> and projections show an probable decrease in heavy rainfall events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In Villages B and C, heavy rains fall 3 times per year</a:t>
            </a:r>
            <a:r>
              <a:rPr lang="en-US" sz="1200" kern="1200" baseline="0" dirty="0" smtClean="0">
                <a:solidFill>
                  <a:schemeClr val="tx1"/>
                </a:solidFill>
                <a:effectLst/>
                <a:latin typeface="+mn-lt"/>
                <a:ea typeface="+mn-ea"/>
                <a:cs typeface="+mn-cs"/>
              </a:rPr>
              <a:t> and projections indicate a probably increase in heavy rainfall events</a:t>
            </a:r>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0D99C667-EC18-6549-8CC4-60FFCB82EA89}" type="slidenum">
              <a:rPr lang="en-US" smtClean="0"/>
              <a:t>4</a:t>
            </a:fld>
            <a:endParaRPr lang="en-US"/>
          </a:p>
        </p:txBody>
      </p:sp>
    </p:spTree>
    <p:extLst>
      <p:ext uri="{BB962C8B-B14F-4D97-AF65-F5344CB8AC3E}">
        <p14:creationId xmlns:p14="http://schemas.microsoft.com/office/powerpoint/2010/main" val="26487543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Looking at sensitivity, note that the homes in Village A are built on stilts.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In Village B, the homes are built on steep slopes, and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In Village C, homes are built on sandy soils.</a:t>
            </a:r>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0D99C667-EC18-6549-8CC4-60FFCB82EA89}" type="slidenum">
              <a:rPr lang="en-US" smtClean="0"/>
              <a:t>5</a:t>
            </a:fld>
            <a:endParaRPr lang="en-US"/>
          </a:p>
        </p:txBody>
      </p:sp>
    </p:spTree>
    <p:extLst>
      <p:ext uri="{BB962C8B-B14F-4D97-AF65-F5344CB8AC3E}">
        <p14:creationId xmlns:p14="http://schemas.microsoft.com/office/powerpoint/2010/main" val="2648754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Looking at adaptive capacity, residents in Village A have high incomes, own large plots of land and have excellent access to information.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In Village B, residents have low incomes, they do not own their land and they have little access to information.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[CLICK] In Village C, residents have low incomes, but they own small plots of land and have good access to information.</a:t>
            </a:r>
          </a:p>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0D99C667-EC18-6549-8CC4-60FFCB82EA89}" type="slidenum">
              <a:rPr lang="en-US" smtClean="0"/>
              <a:t>6</a:t>
            </a:fld>
            <a:endParaRPr lang="en-US"/>
          </a:p>
        </p:txBody>
      </p:sp>
    </p:spTree>
    <p:extLst>
      <p:ext uri="{BB962C8B-B14F-4D97-AF65-F5344CB8AC3E}">
        <p14:creationId xmlns:p14="http://schemas.microsoft.com/office/powerpoint/2010/main" val="26487543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Each of you has also received a vulnerability assessment worksheet. Use the information to rate exposure and sensitivity of each village to floods and landslides using this rating system. </a:t>
            </a:r>
            <a:endParaRPr lang="en-US" baseline="0" dirty="0" smtClean="0"/>
          </a:p>
          <a:p>
            <a:endParaRPr lang="en-US" baseline="0" dirty="0" smtClean="0"/>
          </a:p>
          <a:p>
            <a:r>
              <a:rPr lang="en-US" baseline="0" dirty="0" smtClean="0"/>
              <a:t>[CLICK]</a:t>
            </a:r>
          </a:p>
          <a:p>
            <a:r>
              <a:rPr lang="en-US" baseline="0" dirty="0" smtClean="0"/>
              <a:t>3 for high exposure or sensitivity</a:t>
            </a:r>
          </a:p>
          <a:p>
            <a:r>
              <a:rPr lang="en-US" baseline="0" dirty="0" smtClean="0"/>
              <a:t>2 for medium</a:t>
            </a:r>
          </a:p>
          <a:p>
            <a:r>
              <a:rPr lang="en-US" baseline="0" dirty="0" smtClean="0"/>
              <a:t>1 for low and </a:t>
            </a:r>
          </a:p>
          <a:p>
            <a:r>
              <a:rPr lang="en-US" baseline="0" dirty="0" smtClean="0"/>
              <a:t>0 when there is no exposure to floods or landslides and therefore sensitivity to these hazards is not applicable</a:t>
            </a:r>
          </a:p>
          <a:p>
            <a:endParaRPr lang="en-US" baseline="0" dirty="0" smtClean="0"/>
          </a:p>
          <a:p>
            <a:r>
              <a:rPr lang="en-US" baseline="0" dirty="0" smtClean="0"/>
              <a:t>[CLICK]</a:t>
            </a:r>
          </a:p>
          <a:p>
            <a:r>
              <a:rPr lang="en-US" baseline="0" dirty="0" smtClean="0"/>
              <a:t>Then rate each village for their adaptive capacity. Note that the rating system for adaptive capacity is the inverse for exposure and sensitivity.</a:t>
            </a:r>
          </a:p>
          <a:p>
            <a:endParaRPr lang="en-US" baseline="0" dirty="0" smtClean="0"/>
          </a:p>
          <a:p>
            <a:r>
              <a:rPr lang="en-US" baseline="0" dirty="0" smtClean="0"/>
              <a:t>1 for high adaptive capacity</a:t>
            </a:r>
          </a:p>
          <a:p>
            <a:r>
              <a:rPr lang="en-US" baseline="0" dirty="0" smtClean="0"/>
              <a:t>2 for medium</a:t>
            </a:r>
          </a:p>
          <a:p>
            <a:r>
              <a:rPr lang="en-US" baseline="0" dirty="0" smtClean="0"/>
              <a:t>3 for low and </a:t>
            </a:r>
          </a:p>
          <a:p>
            <a:r>
              <a:rPr lang="en-US" baseline="0" dirty="0" smtClean="0"/>
              <a:t>4 for no adaptive capacity</a:t>
            </a:r>
          </a:p>
          <a:p>
            <a:endParaRPr lang="en-US" baseline="0" dirty="0" smtClean="0"/>
          </a:p>
          <a:p>
            <a:r>
              <a:rPr lang="en-US" baseline="0" dirty="0" smtClean="0"/>
              <a:t>[CLICK]</a:t>
            </a:r>
          </a:p>
          <a:p>
            <a:r>
              <a:rPr lang="en-US" baseline="0" dirty="0" smtClean="0"/>
              <a:t>When you have rated exposure, sensitivity and adaptive capacity for each village add the scores in each row to learn the overall vulnerability for each village. The village with the highest score is most vulnerable.</a:t>
            </a:r>
          </a:p>
          <a:p>
            <a:endParaRPr lang="en-US" baseline="0" dirty="0" smtClean="0"/>
          </a:p>
          <a:p>
            <a:r>
              <a:rPr lang="en-US" baseline="0" dirty="0" smtClean="0"/>
              <a:t>You have about 15 minutes to complete the vulnerability assessment.</a:t>
            </a:r>
          </a:p>
          <a:p>
            <a:endParaRPr lang="en-US" baseline="0" dirty="0" smtClean="0"/>
          </a:p>
          <a:p>
            <a:endParaRPr lang="en-US" dirty="0"/>
          </a:p>
        </p:txBody>
      </p:sp>
      <p:sp>
        <p:nvSpPr>
          <p:cNvPr id="4" name="Date Placeholder 3"/>
          <p:cNvSpPr>
            <a:spLocks noGrp="1"/>
          </p:cNvSpPr>
          <p:nvPr>
            <p:ph type="dt" idx="10"/>
          </p:nvPr>
        </p:nvSpPr>
        <p:spPr/>
        <p:txBody>
          <a:bodyPr/>
          <a:lstStyle/>
          <a:p>
            <a:endParaRPr lang="en-US"/>
          </a:p>
        </p:txBody>
      </p:sp>
      <p:sp>
        <p:nvSpPr>
          <p:cNvPr id="5" name="Slide Number Placeholder 4"/>
          <p:cNvSpPr>
            <a:spLocks noGrp="1"/>
          </p:cNvSpPr>
          <p:nvPr>
            <p:ph type="sldNum" sz="quarter" idx="11"/>
          </p:nvPr>
        </p:nvSpPr>
        <p:spPr/>
        <p:txBody>
          <a:bodyPr/>
          <a:lstStyle/>
          <a:p>
            <a:fld id="{0D99C667-EC18-6549-8CC4-60FFCB82EA89}" type="slidenum">
              <a:rPr lang="en-US" smtClean="0"/>
              <a:t>7</a:t>
            </a:fld>
            <a:endParaRPr lang="en-US"/>
          </a:p>
        </p:txBody>
      </p:sp>
    </p:spTree>
    <p:extLst>
      <p:ext uri="{BB962C8B-B14F-4D97-AF65-F5344CB8AC3E}">
        <p14:creationId xmlns:p14="http://schemas.microsoft.com/office/powerpoint/2010/main" val="3059492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AC28F2A-C4D6-9F4C-BAA6-2A68FCAAE119}"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3673728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C28F2A-C4D6-9F4C-BAA6-2A68FCAAE119}"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2372728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C28F2A-C4D6-9F4C-BAA6-2A68FCAAE119}"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25220099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C28F2A-C4D6-9F4C-BAA6-2A68FCAAE119}" type="datetimeFigureOut">
              <a:rPr lang="en-US" smtClean="0"/>
              <a:t>10/12/2015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253457499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20" descr="45mm_freetab"/>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229600" y="5638800"/>
            <a:ext cx="83820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userDrawn="1"/>
        </p:nvCxnSpPr>
        <p:spPr>
          <a:xfrm rot="5400000">
            <a:off x="5332413" y="6172200"/>
            <a:ext cx="763588" cy="1587"/>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6" name="Subtitle 2"/>
          <p:cNvSpPr txBox="1">
            <a:spLocks/>
          </p:cNvSpPr>
          <p:nvPr userDrawn="1"/>
        </p:nvSpPr>
        <p:spPr>
          <a:xfrm>
            <a:off x="5791200" y="5867400"/>
            <a:ext cx="2362200" cy="687388"/>
          </a:xfrm>
          <a:prstGeom prst="rect">
            <a:avLst/>
          </a:prstGeom>
          <a:solidFill>
            <a:schemeClr val="bg1"/>
          </a:solidFill>
        </p:spPr>
        <p:txBody>
          <a:bodyPr>
            <a:normAutofit/>
          </a:bodyPr>
          <a:lstStyle/>
          <a:p>
            <a:pPr>
              <a:lnSpc>
                <a:spcPct val="60000"/>
              </a:lnSpc>
              <a:spcBef>
                <a:spcPct val="20000"/>
              </a:spcBef>
              <a:buFont typeface="Arial" pitchFamily="34" charset="0"/>
              <a:buNone/>
              <a:defRPr/>
            </a:pPr>
            <a:r>
              <a:rPr lang="en-US" sz="1200" dirty="0" smtClean="0">
                <a:solidFill>
                  <a:srgbClr val="595959"/>
                </a:solidFill>
                <a:latin typeface="Calibri" pitchFamily="34" charset="0"/>
                <a:cs typeface="Arial" pitchFamily="34" charset="0"/>
              </a:rPr>
              <a:t>Eliot Levine and</a:t>
            </a:r>
            <a:r>
              <a:rPr lang="en-US" sz="1200" baseline="0" dirty="0" smtClean="0">
                <a:solidFill>
                  <a:srgbClr val="595959"/>
                </a:solidFill>
                <a:latin typeface="Calibri" pitchFamily="34" charset="0"/>
                <a:cs typeface="Arial" pitchFamily="34" charset="0"/>
              </a:rPr>
              <a:t> Shaun Martin</a:t>
            </a:r>
            <a:endParaRPr lang="en-US" sz="1200" dirty="0" smtClean="0">
              <a:solidFill>
                <a:srgbClr val="595959"/>
              </a:solidFill>
              <a:latin typeface="Calibri" pitchFamily="34" charset="0"/>
              <a:cs typeface="Arial" pitchFamily="34" charset="0"/>
            </a:endParaRPr>
          </a:p>
          <a:p>
            <a:pPr>
              <a:lnSpc>
                <a:spcPct val="60000"/>
              </a:lnSpc>
              <a:spcBef>
                <a:spcPct val="20000"/>
              </a:spcBef>
              <a:buFont typeface="Arial" pitchFamily="34" charset="0"/>
              <a:buNone/>
              <a:defRPr/>
            </a:pPr>
            <a:endParaRPr lang="en-US" sz="1200" dirty="0" smtClean="0">
              <a:solidFill>
                <a:srgbClr val="595959"/>
              </a:solidFill>
              <a:latin typeface="Calibri" pitchFamily="34" charset="0"/>
              <a:cs typeface="Arial" pitchFamily="34" charset="0"/>
            </a:endParaRPr>
          </a:p>
          <a:p>
            <a:pPr>
              <a:lnSpc>
                <a:spcPct val="60000"/>
              </a:lnSpc>
              <a:spcBef>
                <a:spcPct val="20000"/>
              </a:spcBef>
              <a:buFont typeface="Arial" pitchFamily="34" charset="0"/>
              <a:buNone/>
              <a:defRPr/>
            </a:pPr>
            <a:r>
              <a:rPr lang="en-US" sz="1200" dirty="0" smtClean="0">
                <a:solidFill>
                  <a:srgbClr val="595959"/>
                </a:solidFill>
                <a:latin typeface="Calibri" pitchFamily="34" charset="0"/>
                <a:cs typeface="Arial" pitchFamily="34" charset="0"/>
              </a:rPr>
              <a:t>© </a:t>
            </a:r>
            <a:r>
              <a:rPr lang="en-US" sz="1200" dirty="0">
                <a:solidFill>
                  <a:srgbClr val="595959"/>
                </a:solidFill>
                <a:latin typeface="Calibri" pitchFamily="34" charset="0"/>
                <a:cs typeface="Arial" pitchFamily="34" charset="0"/>
              </a:rPr>
              <a:t>World Wildlife Fund, Inc. </a:t>
            </a:r>
            <a:r>
              <a:rPr lang="en-US" sz="1200" dirty="0" smtClean="0">
                <a:solidFill>
                  <a:srgbClr val="595959"/>
                </a:solidFill>
                <a:latin typeface="Calibri" pitchFamily="34" charset="0"/>
                <a:cs typeface="Arial" pitchFamily="34" charset="0"/>
              </a:rPr>
              <a:t>2011</a:t>
            </a:r>
            <a:endParaRPr lang="en-US" sz="1200" dirty="0">
              <a:solidFill>
                <a:srgbClr val="595959"/>
              </a:solidFill>
              <a:latin typeface="Calibri" pitchFamily="34" charset="0"/>
              <a:cs typeface="Arial" pitchFamily="34" charset="0"/>
            </a:endParaRPr>
          </a:p>
          <a:p>
            <a:pPr>
              <a:lnSpc>
                <a:spcPct val="60000"/>
              </a:lnSpc>
              <a:spcBef>
                <a:spcPct val="20000"/>
              </a:spcBef>
              <a:buFont typeface="Arial" pitchFamily="34" charset="0"/>
              <a:buNone/>
              <a:defRPr/>
            </a:pPr>
            <a:r>
              <a:rPr lang="en-US" sz="1200" dirty="0">
                <a:solidFill>
                  <a:srgbClr val="595959"/>
                </a:solidFill>
                <a:latin typeface="Calibri" pitchFamily="34" charset="0"/>
                <a:cs typeface="Arial" pitchFamily="34" charset="0"/>
              </a:rPr>
              <a:t>All rights reserved.</a:t>
            </a:r>
          </a:p>
          <a:p>
            <a:pPr>
              <a:lnSpc>
                <a:spcPct val="60000"/>
              </a:lnSpc>
              <a:spcBef>
                <a:spcPct val="20000"/>
              </a:spcBef>
              <a:buFont typeface="Arial" pitchFamily="34" charset="0"/>
              <a:buNone/>
              <a:defRPr/>
            </a:pPr>
            <a:endParaRPr lang="en-US" sz="300" dirty="0">
              <a:solidFill>
                <a:srgbClr val="595959"/>
              </a:solidFill>
              <a:latin typeface="Calibri" pitchFamily="34" charset="0"/>
              <a:cs typeface="Arial" pitchFamily="34" charset="0"/>
            </a:endParaRPr>
          </a:p>
          <a:p>
            <a:pPr>
              <a:lnSpc>
                <a:spcPct val="60000"/>
              </a:lnSpc>
              <a:spcBef>
                <a:spcPct val="20000"/>
              </a:spcBef>
              <a:buFont typeface="Arial" pitchFamily="34" charset="0"/>
              <a:buNone/>
              <a:defRPr/>
            </a:pPr>
            <a:endParaRPr lang="en-US" sz="300" dirty="0">
              <a:solidFill>
                <a:srgbClr val="595959"/>
              </a:solidFill>
              <a:latin typeface="Calibri" pitchFamily="34" charset="0"/>
              <a:cs typeface="Arial" pitchFamily="34" charset="0"/>
            </a:endParaRPr>
          </a:p>
        </p:txBody>
      </p:sp>
      <p:sp>
        <p:nvSpPr>
          <p:cNvPr id="3" name="Subtitle 2"/>
          <p:cNvSpPr>
            <a:spLocks noGrp="1"/>
          </p:cNvSpPr>
          <p:nvPr>
            <p:ph type="subTitle" idx="1"/>
          </p:nvPr>
        </p:nvSpPr>
        <p:spPr>
          <a:xfrm>
            <a:off x="0" y="5638800"/>
            <a:ext cx="5410200" cy="1219200"/>
          </a:xfrm>
        </p:spPr>
        <p:txBody>
          <a:bodyPr>
            <a:noAutofit/>
          </a:bodyPr>
          <a:lstStyle>
            <a:lvl1pPr marL="0" indent="0" algn="r">
              <a:buNone/>
              <a:defRPr sz="2800" baseline="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9621015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2222CD-EDF8-4F44-91B2-5B1B999BDCA5}"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2863049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222CD-EDF8-4F44-91B2-5B1B999BDCA5}"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30678439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2222CD-EDF8-4F44-91B2-5B1B999BDCA5}"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3302375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2222CD-EDF8-4F44-91B2-5B1B999BDCA5}" type="datetimeFigureOut">
              <a:rPr lang="en-US" smtClean="0"/>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13521022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2222CD-EDF8-4F44-91B2-5B1B999BDCA5}" type="datetimeFigureOut">
              <a:rPr lang="en-US" smtClean="0"/>
              <a:t>10/12/2015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38875661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2222CD-EDF8-4F44-91B2-5B1B999BDCA5}" type="datetimeFigureOut">
              <a:rPr lang="en-US" smtClean="0"/>
              <a:t>10/12/2015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3051237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C28F2A-C4D6-9F4C-BAA6-2A68FCAAE119}"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41732618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2222CD-EDF8-4F44-91B2-5B1B999BDCA5}" type="datetimeFigureOut">
              <a:rPr lang="en-US" smtClean="0"/>
              <a:t>10/12/2015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14888371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2222CD-EDF8-4F44-91B2-5B1B999BDCA5}" type="datetimeFigureOut">
              <a:rPr lang="en-US" smtClean="0"/>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33072466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2222CD-EDF8-4F44-91B2-5B1B999BDCA5}" type="datetimeFigureOut">
              <a:rPr lang="en-US" smtClean="0"/>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4533986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222CD-EDF8-4F44-91B2-5B1B999BDCA5}"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11939969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222CD-EDF8-4F44-91B2-5B1B999BDCA5}"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87B098-6CEC-4D11-8314-2216EC2E6C9B}" type="slidenum">
              <a:rPr lang="en-US" smtClean="0"/>
              <a:t>‹#›</a:t>
            </a:fld>
            <a:endParaRPr lang="en-US"/>
          </a:p>
        </p:txBody>
      </p:sp>
    </p:spTree>
    <p:extLst>
      <p:ext uri="{BB962C8B-B14F-4D97-AF65-F5344CB8AC3E}">
        <p14:creationId xmlns:p14="http://schemas.microsoft.com/office/powerpoint/2010/main" val="16960343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C28F2A-C4D6-9F4C-BAA6-2A68FCAAE119}" type="datetimeFigureOut">
              <a:rPr lang="en-US" smtClean="0"/>
              <a:t>10/12/2015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2142608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C28F2A-C4D6-9F4C-BAA6-2A68FCAAE119}" type="datetimeFigureOut">
              <a:rPr lang="en-US" smtClean="0"/>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42419486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AC28F2A-C4D6-9F4C-BAA6-2A68FCAAE119}" type="datetimeFigureOut">
              <a:rPr lang="en-US" smtClean="0"/>
              <a:t>10/12/2015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604757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AC28F2A-C4D6-9F4C-BAA6-2A68FCAAE119}" type="datetimeFigureOut">
              <a:rPr lang="en-US" smtClean="0"/>
              <a:t>10/12/2015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1160494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C28F2A-C4D6-9F4C-BAA6-2A68FCAAE119}" type="datetimeFigureOut">
              <a:rPr lang="en-US" smtClean="0"/>
              <a:t>10/12/2015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904981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C28F2A-C4D6-9F4C-BAA6-2A68FCAAE119}" type="datetimeFigureOut">
              <a:rPr lang="en-US" smtClean="0"/>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3322084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C28F2A-C4D6-9F4C-BAA6-2A68FCAAE119}" type="datetimeFigureOut">
              <a:rPr lang="en-US" smtClean="0"/>
              <a:t>10/12/2015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5A90F9-CEBF-0547-ACF9-0685423F3735}" type="slidenum">
              <a:rPr lang="en-US" smtClean="0"/>
              <a:t>‹#›</a:t>
            </a:fld>
            <a:endParaRPr lang="en-US"/>
          </a:p>
        </p:txBody>
      </p:sp>
    </p:spTree>
    <p:extLst>
      <p:ext uri="{BB962C8B-B14F-4D97-AF65-F5344CB8AC3E}">
        <p14:creationId xmlns:p14="http://schemas.microsoft.com/office/powerpoint/2010/main" val="110443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C28F2A-C4D6-9F4C-BAA6-2A68FCAAE119}" type="datetimeFigureOut">
              <a:rPr lang="en-US" smtClean="0"/>
              <a:t>10/12/2015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5A90F9-CEBF-0547-ACF9-0685423F3735}" type="slidenum">
              <a:rPr lang="en-US" smtClean="0"/>
              <a:t>‹#›</a:t>
            </a:fld>
            <a:endParaRPr lang="en-US"/>
          </a:p>
        </p:txBody>
      </p:sp>
    </p:spTree>
    <p:extLst>
      <p:ext uri="{BB962C8B-B14F-4D97-AF65-F5344CB8AC3E}">
        <p14:creationId xmlns:p14="http://schemas.microsoft.com/office/powerpoint/2010/main" val="4742259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74"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222CD-EDF8-4F44-91B2-5B1B999BDCA5}" type="datetimeFigureOut">
              <a:rPr lang="en-US" smtClean="0"/>
              <a:t>10/12/2015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87B098-6CEC-4D11-8314-2216EC2E6C9B}" type="slidenum">
              <a:rPr lang="en-US" smtClean="0"/>
              <a:t>‹#›</a:t>
            </a:fld>
            <a:endParaRPr lang="en-US"/>
          </a:p>
        </p:txBody>
      </p:sp>
    </p:spTree>
    <p:extLst>
      <p:ext uri="{BB962C8B-B14F-4D97-AF65-F5344CB8AC3E}">
        <p14:creationId xmlns:p14="http://schemas.microsoft.com/office/powerpoint/2010/main" val="340727789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0.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76200" y="5638800"/>
            <a:ext cx="5410200" cy="685800"/>
          </a:xfrm>
        </p:spPr>
        <p:txBody>
          <a:bodyPr rtlCol="0"/>
          <a:lstStyle/>
          <a:p>
            <a:pPr eaLnBrk="1" fontAlgn="auto" hangingPunct="1">
              <a:spcAft>
                <a:spcPts val="0"/>
              </a:spcAft>
              <a:buFont typeface="Arial" pitchFamily="34" charset="0"/>
              <a:buNone/>
              <a:defRPr/>
            </a:pPr>
            <a:r>
              <a:rPr lang="en-US" sz="3200" b="1" dirty="0" smtClean="0">
                <a:latin typeface="Arial" panose="020B0604020202020204" pitchFamily="34" charset="0"/>
                <a:cs typeface="Arial" panose="020B0604020202020204" pitchFamily="34" charset="0"/>
              </a:rPr>
              <a:t>The 30-minute</a:t>
            </a:r>
          </a:p>
          <a:p>
            <a:pPr eaLnBrk="1" fontAlgn="auto" hangingPunct="1">
              <a:spcAft>
                <a:spcPts val="0"/>
              </a:spcAft>
              <a:buFont typeface="Arial" pitchFamily="34" charset="0"/>
              <a:buNone/>
              <a:defRPr/>
            </a:pPr>
            <a:r>
              <a:rPr lang="en-US" sz="3200" b="1" dirty="0" smtClean="0">
                <a:latin typeface="Arial" panose="020B0604020202020204" pitchFamily="34" charset="0"/>
                <a:cs typeface="Arial" panose="020B0604020202020204" pitchFamily="34" charset="0"/>
              </a:rPr>
              <a:t> vulnerability assessment</a:t>
            </a:r>
            <a:endParaRPr lang="en-US" sz="3200" b="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9869"/>
          <a:stretch/>
        </p:blipFill>
        <p:spPr>
          <a:xfrm>
            <a:off x="134470" y="71716"/>
            <a:ext cx="8860580" cy="5486400"/>
          </a:xfrm>
          <a:prstGeom prst="rect">
            <a:avLst/>
          </a:prstGeom>
        </p:spPr>
      </p:pic>
    </p:spTree>
    <p:extLst>
      <p:ext uri="{BB962C8B-B14F-4D97-AF65-F5344CB8AC3E}">
        <p14:creationId xmlns:p14="http://schemas.microsoft.com/office/powerpoint/2010/main" val="26802851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6"/>
          <p:cNvSpPr txBox="1">
            <a:spLocks/>
          </p:cNvSpPr>
          <p:nvPr/>
        </p:nvSpPr>
        <p:spPr>
          <a:xfrm>
            <a:off x="304800" y="-76200"/>
            <a:ext cx="8458200" cy="914400"/>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rgbClr val="262626"/>
                </a:solidFill>
                <a:latin typeface="Arial" panose="020B0604020202020204" pitchFamily="34" charset="0"/>
                <a:cs typeface="Arial" panose="020B0604020202020204" pitchFamily="34" charset="0"/>
              </a:rPr>
              <a:t>The 30-minute vulnerability assessment</a:t>
            </a:r>
          </a:p>
        </p:txBody>
      </p:sp>
      <p:cxnSp>
        <p:nvCxnSpPr>
          <p:cNvPr id="4"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p:spPr>
      </p:cxnSp>
      <p:sp>
        <p:nvSpPr>
          <p:cNvPr id="7" name="TextBox 6"/>
          <p:cNvSpPr txBox="1"/>
          <p:nvPr/>
        </p:nvSpPr>
        <p:spPr>
          <a:xfrm>
            <a:off x="546459" y="1144777"/>
            <a:ext cx="8050696" cy="1569660"/>
          </a:xfrm>
          <a:prstGeom prst="rect">
            <a:avLst/>
          </a:prstGeom>
          <a:noFill/>
        </p:spPr>
        <p:txBody>
          <a:bodyPr wrap="square" rtlCol="0">
            <a:spAutoFit/>
          </a:bodyPr>
          <a:lstStyle/>
          <a:p>
            <a:pPr algn="ctr"/>
            <a:r>
              <a:rPr lang="en-US" sz="3200" dirty="0" smtClean="0">
                <a:latin typeface="Arial" panose="020B0604020202020204" pitchFamily="34" charset="0"/>
                <a:cs typeface="Arial" panose="020B0604020202020204" pitchFamily="34" charset="0"/>
              </a:rPr>
              <a:t>Conduct a vulnerability assessment to determine which of 3 villages is most vulnerable to two climate-related hazards</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304800" y="685800"/>
            <a:ext cx="8050696" cy="369332"/>
          </a:xfrm>
          <a:prstGeom prst="rect">
            <a:avLst/>
          </a:prstGeom>
          <a:noFill/>
        </p:spPr>
        <p:txBody>
          <a:bodyPr wrap="square" rtlCol="0">
            <a:spAutoFit/>
          </a:bodyPr>
          <a:lstStyle/>
          <a:p>
            <a:r>
              <a:rPr lang="en-US" dirty="0"/>
              <a:t>t</a:t>
            </a:r>
            <a:r>
              <a:rPr lang="en-US" dirty="0" smtClean="0"/>
              <a:t>oday’s task</a:t>
            </a:r>
            <a:endParaRPr lang="en-US" dirty="0"/>
          </a:p>
        </p:txBody>
      </p:sp>
      <p:grpSp>
        <p:nvGrpSpPr>
          <p:cNvPr id="15" name="Group 14"/>
          <p:cNvGrpSpPr/>
          <p:nvPr/>
        </p:nvGrpSpPr>
        <p:grpSpPr>
          <a:xfrm>
            <a:off x="267529" y="3039733"/>
            <a:ext cx="8598761" cy="3504498"/>
            <a:chOff x="267529" y="3039733"/>
            <a:chExt cx="8598761" cy="3504498"/>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9095" y="3039733"/>
              <a:ext cx="4097195"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14" name="Group 13"/>
            <p:cNvGrpSpPr/>
            <p:nvPr/>
          </p:nvGrpSpPr>
          <p:grpSpPr>
            <a:xfrm>
              <a:off x="267529" y="3057313"/>
              <a:ext cx="4116406" cy="3479589"/>
              <a:chOff x="267529" y="3057313"/>
              <a:chExt cx="4116406" cy="3479589"/>
            </a:xfrm>
          </p:grpSpPr>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529" y="3057313"/>
                <a:ext cx="4116406"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extBox 11"/>
              <p:cNvSpPr txBox="1"/>
              <p:nvPr/>
            </p:nvSpPr>
            <p:spPr>
              <a:xfrm>
                <a:off x="608796" y="6013682"/>
                <a:ext cx="3469729" cy="523220"/>
              </a:xfrm>
              <a:prstGeom prst="rect">
                <a:avLst/>
              </a:prstGeom>
              <a:no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floods</a:t>
                </a:r>
                <a:endParaRPr lang="en-US" sz="2800" b="1" dirty="0">
                  <a:latin typeface="Arial" panose="020B0604020202020204" pitchFamily="34" charset="0"/>
                  <a:cs typeface="Arial" panose="020B0604020202020204" pitchFamily="34" charset="0"/>
                </a:endParaRPr>
              </a:p>
            </p:txBody>
          </p:sp>
        </p:grpSp>
        <p:sp>
          <p:nvSpPr>
            <p:cNvPr id="13" name="TextBox 12"/>
            <p:cNvSpPr txBox="1"/>
            <p:nvPr/>
          </p:nvSpPr>
          <p:spPr>
            <a:xfrm>
              <a:off x="5127426" y="6021011"/>
              <a:ext cx="3469729" cy="523220"/>
            </a:xfrm>
            <a:prstGeom prst="rect">
              <a:avLst/>
            </a:prstGeom>
            <a:noFill/>
          </p:spPr>
          <p:txBody>
            <a:bodyPr wrap="square" rtlCol="0">
              <a:spAutoFit/>
            </a:bodyPr>
            <a:lstStyle/>
            <a:p>
              <a:pPr algn="ctr"/>
              <a:r>
                <a:rPr lang="en-US" sz="2800" b="1" dirty="0" smtClean="0">
                  <a:latin typeface="Arial" panose="020B0604020202020204" pitchFamily="34" charset="0"/>
                  <a:cs typeface="Arial" panose="020B0604020202020204" pitchFamily="34" charset="0"/>
                </a:rPr>
                <a:t>landslides</a:t>
              </a:r>
              <a:endParaRPr lang="en-US" sz="28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0185082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6"/>
          <p:cNvSpPr txBox="1">
            <a:spLocks/>
          </p:cNvSpPr>
          <p:nvPr/>
        </p:nvSpPr>
        <p:spPr>
          <a:xfrm>
            <a:off x="304800" y="-76200"/>
            <a:ext cx="84582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b="1" dirty="0" smtClean="0">
                <a:solidFill>
                  <a:srgbClr val="262626"/>
                </a:solidFill>
              </a:rPr>
              <a:t>vulnerability</a:t>
            </a:r>
          </a:p>
        </p:txBody>
      </p:sp>
      <p:cxnSp>
        <p:nvCxnSpPr>
          <p:cNvPr id="4"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p:spPr>
      </p:cxnSp>
      <p:sp>
        <p:nvSpPr>
          <p:cNvPr id="6" name="Content Placeholder 2"/>
          <p:cNvSpPr txBox="1">
            <a:spLocks/>
          </p:cNvSpPr>
          <p:nvPr/>
        </p:nvSpPr>
        <p:spPr>
          <a:xfrm>
            <a:off x="228600" y="1143000"/>
            <a:ext cx="8610600" cy="685800"/>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lnSpc>
                <a:spcPct val="80000"/>
              </a:lnSpc>
              <a:buFontTx/>
              <a:buNone/>
            </a:pPr>
            <a:r>
              <a:rPr lang="en-US" b="1" dirty="0" smtClean="0">
                <a:latin typeface="Arial" panose="020B0604020202020204" pitchFamily="34" charset="0"/>
                <a:cs typeface="Arial" panose="020B0604020202020204" pitchFamily="34" charset="0"/>
              </a:rPr>
              <a:t>ƒ (exposure, sensitivity, adaptive capacity)</a:t>
            </a:r>
          </a:p>
          <a:p>
            <a:pPr algn="r">
              <a:lnSpc>
                <a:spcPct val="80000"/>
              </a:lnSpc>
              <a:buFontTx/>
              <a:buNone/>
            </a:pPr>
            <a:endParaRPr lang="en-US" sz="2400" dirty="0" smtClean="0"/>
          </a:p>
          <a:p>
            <a:pPr algn="r">
              <a:lnSpc>
                <a:spcPct val="80000"/>
              </a:lnSpc>
              <a:buFontTx/>
              <a:buNone/>
            </a:pPr>
            <a:endParaRPr lang="en-US" sz="2400" dirty="0" smtClean="0"/>
          </a:p>
        </p:txBody>
      </p:sp>
      <p:sp>
        <p:nvSpPr>
          <p:cNvPr id="7" name="TextBox 6"/>
          <p:cNvSpPr txBox="1"/>
          <p:nvPr/>
        </p:nvSpPr>
        <p:spPr>
          <a:xfrm>
            <a:off x="381000" y="1844026"/>
            <a:ext cx="8050696" cy="1077218"/>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e</a:t>
            </a:r>
            <a:r>
              <a:rPr lang="en-US" sz="3200" b="1" dirty="0" smtClean="0">
                <a:latin typeface="Arial" panose="020B0604020202020204" pitchFamily="34" charset="0"/>
                <a:cs typeface="Arial" panose="020B0604020202020204" pitchFamily="34" charset="0"/>
              </a:rPr>
              <a:t>xposure </a:t>
            </a:r>
            <a:r>
              <a:rPr lang="en-US" sz="3200" dirty="0" smtClean="0">
                <a:latin typeface="Arial" panose="020B0604020202020204" pitchFamily="34" charset="0"/>
                <a:cs typeface="Arial" panose="020B0604020202020204" pitchFamily="34" charset="0"/>
              </a:rPr>
              <a:t>= the degree to which something experiences a climate-related hazard</a:t>
            </a:r>
            <a:endParaRPr lang="en-US" sz="3200" dirty="0">
              <a:latin typeface="Arial" panose="020B0604020202020204" pitchFamily="34" charset="0"/>
              <a:cs typeface="Arial" panose="020B0604020202020204" pitchFamily="34" charset="0"/>
            </a:endParaRPr>
          </a:p>
        </p:txBody>
      </p:sp>
      <p:sp>
        <p:nvSpPr>
          <p:cNvPr id="8" name="TextBox 7"/>
          <p:cNvSpPr txBox="1"/>
          <p:nvPr/>
        </p:nvSpPr>
        <p:spPr>
          <a:xfrm>
            <a:off x="381000" y="3125979"/>
            <a:ext cx="8050696" cy="1077218"/>
          </a:xfrm>
          <a:prstGeom prst="rect">
            <a:avLst/>
          </a:prstGeom>
          <a:noFill/>
        </p:spPr>
        <p:txBody>
          <a:bodyPr wrap="square" rtlCol="0">
            <a:spAutoFit/>
          </a:bodyPr>
          <a:lstStyle/>
          <a:p>
            <a:r>
              <a:rPr lang="en-US" sz="3200" b="1" dirty="0">
                <a:latin typeface="Arial" panose="020B0604020202020204" pitchFamily="34" charset="0"/>
                <a:cs typeface="Arial" panose="020B0604020202020204" pitchFamily="34" charset="0"/>
              </a:rPr>
              <a:t>s</a:t>
            </a:r>
            <a:r>
              <a:rPr lang="en-US" sz="3200" b="1" dirty="0" smtClean="0">
                <a:latin typeface="Arial" panose="020B0604020202020204" pitchFamily="34" charset="0"/>
                <a:cs typeface="Arial" panose="020B0604020202020204" pitchFamily="34" charset="0"/>
              </a:rPr>
              <a:t>ensitivity </a:t>
            </a:r>
            <a:r>
              <a:rPr lang="en-US" sz="3200" dirty="0" smtClean="0">
                <a:latin typeface="Arial" panose="020B0604020202020204" pitchFamily="34" charset="0"/>
                <a:cs typeface="Arial" panose="020B0604020202020204" pitchFamily="34" charset="0"/>
              </a:rPr>
              <a:t>=</a:t>
            </a:r>
            <a:r>
              <a:rPr lang="en-US" sz="3200" b="1" dirty="0" smtClean="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the </a:t>
            </a:r>
            <a:r>
              <a:rPr lang="en-US" sz="3200" dirty="0">
                <a:latin typeface="Arial" panose="020B0604020202020204" pitchFamily="34" charset="0"/>
                <a:cs typeface="Arial" panose="020B0604020202020204" pitchFamily="34" charset="0"/>
              </a:rPr>
              <a:t>degree of impact </a:t>
            </a:r>
            <a:r>
              <a:rPr lang="en-US" sz="3200" dirty="0" smtClean="0">
                <a:latin typeface="Arial" panose="020B0604020202020204" pitchFamily="34" charset="0"/>
                <a:cs typeface="Arial" panose="020B0604020202020204" pitchFamily="34" charset="0"/>
              </a:rPr>
              <a:t>that a </a:t>
            </a:r>
            <a:r>
              <a:rPr lang="en-US" sz="3200" dirty="0">
                <a:latin typeface="Arial" panose="020B0604020202020204" pitchFamily="34" charset="0"/>
                <a:cs typeface="Arial" panose="020B0604020202020204" pitchFamily="34" charset="0"/>
              </a:rPr>
              <a:t>climate-related hazard can have something</a:t>
            </a:r>
          </a:p>
        </p:txBody>
      </p:sp>
      <p:sp>
        <p:nvSpPr>
          <p:cNvPr id="9" name="TextBox 8"/>
          <p:cNvSpPr txBox="1"/>
          <p:nvPr/>
        </p:nvSpPr>
        <p:spPr>
          <a:xfrm>
            <a:off x="381000" y="4515507"/>
            <a:ext cx="8050696" cy="2554545"/>
          </a:xfrm>
          <a:prstGeom prst="rect">
            <a:avLst/>
          </a:prstGeom>
          <a:noFill/>
        </p:spPr>
        <p:txBody>
          <a:bodyPr wrap="square" rtlCol="0">
            <a:spAutoFit/>
          </a:bodyPr>
          <a:lstStyle/>
          <a:p>
            <a:r>
              <a:rPr lang="en-US" sz="3200" b="1" dirty="0" smtClean="0">
                <a:latin typeface="Arial" panose="020B0604020202020204" pitchFamily="34" charset="0"/>
                <a:cs typeface="Arial" panose="020B0604020202020204" pitchFamily="34" charset="0"/>
              </a:rPr>
              <a:t>adaptive capacity </a:t>
            </a:r>
            <a:r>
              <a:rPr lang="en-US" sz="3200" dirty="0" smtClean="0">
                <a:latin typeface="Arial" panose="020B0604020202020204" pitchFamily="34" charset="0"/>
                <a:cs typeface="Arial" panose="020B0604020202020204" pitchFamily="34" charset="0"/>
              </a:rPr>
              <a:t>=</a:t>
            </a:r>
            <a:r>
              <a:rPr lang="en-US" sz="3200" b="1" dirty="0" smtClean="0">
                <a:latin typeface="Arial" panose="020B0604020202020204" pitchFamily="34" charset="0"/>
                <a:cs typeface="Arial" panose="020B0604020202020204" pitchFamily="34" charset="0"/>
              </a:rPr>
              <a:t> </a:t>
            </a:r>
            <a:r>
              <a:rPr lang="en-US" sz="3200" dirty="0" smtClean="0">
                <a:latin typeface="Arial" panose="020B0604020202020204" pitchFamily="34" charset="0"/>
                <a:cs typeface="Arial" panose="020B0604020202020204" pitchFamily="34" charset="0"/>
              </a:rPr>
              <a:t>the ability to modify circumstances </a:t>
            </a:r>
            <a:r>
              <a:rPr lang="en-US" sz="3200" dirty="0">
                <a:latin typeface="Arial" panose="020B0604020202020204" pitchFamily="34" charset="0"/>
                <a:cs typeface="Arial" panose="020B0604020202020204" pitchFamily="34" charset="0"/>
              </a:rPr>
              <a:t>to </a:t>
            </a:r>
            <a:r>
              <a:rPr lang="en-US" sz="3200" dirty="0" smtClean="0">
                <a:latin typeface="Arial" panose="020B0604020202020204" pitchFamily="34" charset="0"/>
                <a:cs typeface="Arial" panose="020B0604020202020204" pitchFamily="34" charset="0"/>
              </a:rPr>
              <a:t>respond to and prepare for changing climate-related hazards and their impacts</a:t>
            </a:r>
            <a:endParaRPr lang="en-US" sz="3200" dirty="0">
              <a:latin typeface="Arial" panose="020B0604020202020204" pitchFamily="34" charset="0"/>
              <a:cs typeface="Arial" panose="020B0604020202020204" pitchFamily="34" charset="0"/>
            </a:endParaRPr>
          </a:p>
          <a:p>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60414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68" y="381000"/>
            <a:ext cx="8283389" cy="6400800"/>
          </a:xfrm>
          <a:prstGeom prst="rect">
            <a:avLst/>
          </a:prstGeom>
        </p:spPr>
      </p:pic>
      <p:sp>
        <p:nvSpPr>
          <p:cNvPr id="7" name="Title 16"/>
          <p:cNvSpPr txBox="1">
            <a:spLocks/>
          </p:cNvSpPr>
          <p:nvPr/>
        </p:nvSpPr>
        <p:spPr>
          <a:xfrm>
            <a:off x="304800" y="-76200"/>
            <a:ext cx="84582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rgbClr val="262626"/>
                </a:solidFill>
                <a:latin typeface="Arial" panose="020B0604020202020204" pitchFamily="34" charset="0"/>
                <a:cs typeface="Arial" panose="020B0604020202020204" pitchFamily="34" charset="0"/>
              </a:rPr>
              <a:t>exposure</a:t>
            </a:r>
          </a:p>
        </p:txBody>
      </p:sp>
      <p:cxnSp>
        <p:nvCxnSpPr>
          <p:cNvPr id="8"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p:spPr>
      </p:cxnSp>
      <p:sp>
        <p:nvSpPr>
          <p:cNvPr id="9" name="TextBox 8"/>
          <p:cNvSpPr txBox="1"/>
          <p:nvPr/>
        </p:nvSpPr>
        <p:spPr>
          <a:xfrm>
            <a:off x="304800" y="685800"/>
            <a:ext cx="8050696"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a:t>
            </a:r>
            <a:r>
              <a:rPr lang="en-US" dirty="0" smtClean="0">
                <a:latin typeface="Arial" panose="020B0604020202020204" pitchFamily="34" charset="0"/>
                <a:cs typeface="Arial" panose="020B0604020202020204" pitchFamily="34" charset="0"/>
              </a:rPr>
              <a:t>he degree to which something experiences a climate-related hazard</a:t>
            </a:r>
            <a:endParaRPr lang="en-US" dirty="0">
              <a:latin typeface="Arial" panose="020B0604020202020204" pitchFamily="34" charset="0"/>
              <a:cs typeface="Arial" panose="020B0604020202020204" pitchFamily="34" charset="0"/>
            </a:endParaRPr>
          </a:p>
        </p:txBody>
      </p:sp>
      <p:sp>
        <p:nvSpPr>
          <p:cNvPr id="10" name="TextBox 9"/>
          <p:cNvSpPr txBox="1"/>
          <p:nvPr/>
        </p:nvSpPr>
        <p:spPr>
          <a:xfrm>
            <a:off x="304800" y="1081781"/>
            <a:ext cx="8192814" cy="1015663"/>
          </a:xfrm>
          <a:prstGeom prst="rect">
            <a:avLst/>
          </a:prstGeom>
          <a:noFill/>
        </p:spPr>
        <p:txBody>
          <a:bodyPr wrap="square" rtlCol="0">
            <a:spAutoFit/>
          </a:bodyPr>
          <a:lstStyle/>
          <a:p>
            <a:r>
              <a:rPr lang="en-US" sz="2000" b="1" dirty="0" smtClean="0">
                <a:solidFill>
                  <a:srgbClr val="FFC000"/>
                </a:solidFill>
                <a:latin typeface="Arial" panose="020B0604020202020204" pitchFamily="34" charset="0"/>
                <a:cs typeface="Arial" panose="020B0604020202020204" pitchFamily="34" charset="0"/>
              </a:rPr>
              <a:t>Village A</a:t>
            </a:r>
            <a:r>
              <a:rPr lang="en-US" sz="2000" dirty="0" smtClean="0">
                <a:solidFill>
                  <a:srgbClr val="FFC000"/>
                </a:solidFill>
                <a:latin typeface="Arial" panose="020B0604020202020204" pitchFamily="34" charset="0"/>
                <a:cs typeface="Arial" panose="020B0604020202020204" pitchFamily="34" charset="0"/>
              </a:rPr>
              <a:t>: heavy rains once every 3 years and projected to decrease</a:t>
            </a:r>
          </a:p>
          <a:p>
            <a:r>
              <a:rPr lang="en-US" sz="2000" b="1" dirty="0" smtClean="0">
                <a:solidFill>
                  <a:schemeClr val="bg1">
                    <a:lumMod val="50000"/>
                  </a:schemeClr>
                </a:solidFill>
                <a:latin typeface="Arial" panose="020B0604020202020204" pitchFamily="34" charset="0"/>
                <a:cs typeface="Arial" panose="020B0604020202020204" pitchFamily="34" charset="0"/>
              </a:rPr>
              <a:t>Village B: </a:t>
            </a:r>
            <a:r>
              <a:rPr lang="en-US" sz="2000" dirty="0" smtClean="0">
                <a:solidFill>
                  <a:schemeClr val="bg1">
                    <a:lumMod val="50000"/>
                  </a:schemeClr>
                </a:solidFill>
                <a:latin typeface="Arial" panose="020B0604020202020204" pitchFamily="34" charset="0"/>
                <a:cs typeface="Arial" panose="020B0604020202020204" pitchFamily="34" charset="0"/>
              </a:rPr>
              <a:t>heavy rains 3 times per year and projected to increase</a:t>
            </a:r>
          </a:p>
          <a:p>
            <a:r>
              <a:rPr lang="en-US" sz="2000" b="1" dirty="0" smtClean="0">
                <a:solidFill>
                  <a:schemeClr val="bg2">
                    <a:lumMod val="50000"/>
                  </a:schemeClr>
                </a:solidFill>
                <a:latin typeface="Arial" panose="020B0604020202020204" pitchFamily="34" charset="0"/>
                <a:cs typeface="Arial" panose="020B0604020202020204" pitchFamily="34" charset="0"/>
              </a:rPr>
              <a:t>Village C: </a:t>
            </a:r>
            <a:r>
              <a:rPr lang="en-US" sz="2000" dirty="0" smtClean="0">
                <a:solidFill>
                  <a:schemeClr val="bg2">
                    <a:lumMod val="50000"/>
                  </a:schemeClr>
                </a:solidFill>
                <a:latin typeface="Arial" panose="020B0604020202020204" pitchFamily="34" charset="0"/>
                <a:cs typeface="Arial" panose="020B0604020202020204" pitchFamily="34" charset="0"/>
              </a:rPr>
              <a:t>heavy rains 3 times per year and projected to increase</a:t>
            </a:r>
            <a:endParaRPr lang="en-US" sz="2000" b="1" dirty="0">
              <a:solidFill>
                <a:schemeClr val="bg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093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68" y="381000"/>
            <a:ext cx="8283389" cy="6400800"/>
          </a:xfrm>
          <a:prstGeom prst="rect">
            <a:avLst/>
          </a:prstGeom>
        </p:spPr>
      </p:pic>
      <p:sp>
        <p:nvSpPr>
          <p:cNvPr id="7" name="Title 16"/>
          <p:cNvSpPr txBox="1">
            <a:spLocks/>
          </p:cNvSpPr>
          <p:nvPr/>
        </p:nvSpPr>
        <p:spPr>
          <a:xfrm>
            <a:off x="304800" y="-76200"/>
            <a:ext cx="84582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rgbClr val="262626"/>
                </a:solidFill>
                <a:latin typeface="Arial" panose="020B0604020202020204" pitchFamily="34" charset="0"/>
                <a:cs typeface="Arial" panose="020B0604020202020204" pitchFamily="34" charset="0"/>
              </a:rPr>
              <a:t>sensitivity</a:t>
            </a:r>
          </a:p>
        </p:txBody>
      </p:sp>
      <p:cxnSp>
        <p:nvCxnSpPr>
          <p:cNvPr id="8"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p:spPr>
      </p:cxnSp>
      <p:sp>
        <p:nvSpPr>
          <p:cNvPr id="9" name="TextBox 8"/>
          <p:cNvSpPr txBox="1"/>
          <p:nvPr/>
        </p:nvSpPr>
        <p:spPr>
          <a:xfrm>
            <a:off x="304800" y="685800"/>
            <a:ext cx="8050696"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a:t>
            </a:r>
            <a:r>
              <a:rPr lang="en-US" dirty="0" smtClean="0">
                <a:latin typeface="Arial" panose="020B0604020202020204" pitchFamily="34" charset="0"/>
                <a:cs typeface="Arial" panose="020B0604020202020204" pitchFamily="34" charset="0"/>
              </a:rPr>
              <a:t>he degree of impact that a climate-related hazard can have something</a:t>
            </a:r>
            <a:endParaRPr lang="en-US" dirty="0">
              <a:latin typeface="Arial" panose="020B0604020202020204" pitchFamily="34" charset="0"/>
              <a:cs typeface="Arial" panose="020B0604020202020204" pitchFamily="34" charset="0"/>
            </a:endParaRPr>
          </a:p>
        </p:txBody>
      </p:sp>
      <p:sp>
        <p:nvSpPr>
          <p:cNvPr id="10" name="TextBox 9"/>
          <p:cNvSpPr txBox="1"/>
          <p:nvPr/>
        </p:nvSpPr>
        <p:spPr>
          <a:xfrm>
            <a:off x="304800" y="1081781"/>
            <a:ext cx="5618922" cy="1015663"/>
          </a:xfrm>
          <a:prstGeom prst="rect">
            <a:avLst/>
          </a:prstGeom>
          <a:noFill/>
        </p:spPr>
        <p:txBody>
          <a:bodyPr wrap="square" rtlCol="0">
            <a:spAutoFit/>
          </a:bodyPr>
          <a:lstStyle/>
          <a:p>
            <a:r>
              <a:rPr lang="en-US" sz="2000" b="1" dirty="0" smtClean="0">
                <a:solidFill>
                  <a:srgbClr val="FFC000"/>
                </a:solidFill>
                <a:latin typeface="Arial" panose="020B0604020202020204" pitchFamily="34" charset="0"/>
                <a:cs typeface="Arial" panose="020B0604020202020204" pitchFamily="34" charset="0"/>
              </a:rPr>
              <a:t>Village A</a:t>
            </a:r>
            <a:r>
              <a:rPr lang="en-US" sz="2000" dirty="0" smtClean="0">
                <a:solidFill>
                  <a:srgbClr val="FFC000"/>
                </a:solidFill>
                <a:latin typeface="Arial" panose="020B0604020202020204" pitchFamily="34" charset="0"/>
                <a:cs typeface="Arial" panose="020B0604020202020204" pitchFamily="34" charset="0"/>
              </a:rPr>
              <a:t>: homes built on stilts </a:t>
            </a:r>
          </a:p>
          <a:p>
            <a:r>
              <a:rPr lang="en-US" sz="2000" b="1" dirty="0" smtClean="0">
                <a:solidFill>
                  <a:schemeClr val="bg1">
                    <a:lumMod val="50000"/>
                  </a:schemeClr>
                </a:solidFill>
                <a:latin typeface="Arial" panose="020B0604020202020204" pitchFamily="34" charset="0"/>
                <a:cs typeface="Arial" panose="020B0604020202020204" pitchFamily="34" charset="0"/>
              </a:rPr>
              <a:t>Village B: </a:t>
            </a:r>
            <a:r>
              <a:rPr lang="en-US" sz="2000" dirty="0" smtClean="0">
                <a:solidFill>
                  <a:schemeClr val="bg1">
                    <a:lumMod val="50000"/>
                  </a:schemeClr>
                </a:solidFill>
                <a:latin typeface="Arial" panose="020B0604020202020204" pitchFamily="34" charset="0"/>
                <a:cs typeface="Arial" panose="020B0604020202020204" pitchFamily="34" charset="0"/>
              </a:rPr>
              <a:t>homes built on steep slopes</a:t>
            </a:r>
          </a:p>
          <a:p>
            <a:r>
              <a:rPr lang="en-US" sz="2000" b="1" dirty="0" smtClean="0">
                <a:solidFill>
                  <a:schemeClr val="bg2">
                    <a:lumMod val="50000"/>
                  </a:schemeClr>
                </a:solidFill>
                <a:latin typeface="Arial" panose="020B0604020202020204" pitchFamily="34" charset="0"/>
                <a:cs typeface="Arial" panose="020B0604020202020204" pitchFamily="34" charset="0"/>
              </a:rPr>
              <a:t>Village C: </a:t>
            </a:r>
            <a:r>
              <a:rPr lang="en-US" sz="2000" dirty="0" smtClean="0">
                <a:solidFill>
                  <a:schemeClr val="bg2">
                    <a:lumMod val="50000"/>
                  </a:schemeClr>
                </a:solidFill>
                <a:latin typeface="Arial" panose="020B0604020202020204" pitchFamily="34" charset="0"/>
                <a:cs typeface="Arial" panose="020B0604020202020204" pitchFamily="34" charset="0"/>
              </a:rPr>
              <a:t>homes built on sandy soils</a:t>
            </a:r>
            <a:endParaRPr lang="en-US" sz="2000" b="1" dirty="0">
              <a:solidFill>
                <a:schemeClr val="bg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3351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068" y="458352"/>
            <a:ext cx="8283389" cy="6400800"/>
          </a:xfrm>
          <a:prstGeom prst="rect">
            <a:avLst/>
          </a:prstGeom>
        </p:spPr>
      </p:pic>
      <p:sp>
        <p:nvSpPr>
          <p:cNvPr id="7" name="Title 16"/>
          <p:cNvSpPr txBox="1">
            <a:spLocks/>
          </p:cNvSpPr>
          <p:nvPr/>
        </p:nvSpPr>
        <p:spPr>
          <a:xfrm>
            <a:off x="304800" y="-76200"/>
            <a:ext cx="84582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a:solidFill>
                  <a:srgbClr val="262626"/>
                </a:solidFill>
                <a:latin typeface="Arial" panose="020B0604020202020204" pitchFamily="34" charset="0"/>
                <a:cs typeface="Arial" panose="020B0604020202020204" pitchFamily="34" charset="0"/>
              </a:rPr>
              <a:t>a</a:t>
            </a:r>
            <a:r>
              <a:rPr lang="en-US" dirty="0" smtClean="0">
                <a:solidFill>
                  <a:srgbClr val="262626"/>
                </a:solidFill>
                <a:latin typeface="Arial" panose="020B0604020202020204" pitchFamily="34" charset="0"/>
                <a:cs typeface="Arial" panose="020B0604020202020204" pitchFamily="34" charset="0"/>
              </a:rPr>
              <a:t>daptive capacity</a:t>
            </a:r>
          </a:p>
        </p:txBody>
      </p:sp>
      <p:cxnSp>
        <p:nvCxnSpPr>
          <p:cNvPr id="8"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p:spPr>
      </p:cxnSp>
      <p:sp>
        <p:nvSpPr>
          <p:cNvPr id="9" name="TextBox 8"/>
          <p:cNvSpPr txBox="1"/>
          <p:nvPr/>
        </p:nvSpPr>
        <p:spPr>
          <a:xfrm>
            <a:off x="304799" y="685800"/>
            <a:ext cx="8628529" cy="584775"/>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t</a:t>
            </a:r>
            <a:r>
              <a:rPr lang="en-US" sz="1600" dirty="0" smtClean="0">
                <a:latin typeface="Arial" panose="020B0604020202020204" pitchFamily="34" charset="0"/>
                <a:cs typeface="Arial" panose="020B0604020202020204" pitchFamily="34" charset="0"/>
              </a:rPr>
              <a:t>he ability to modify conditions to respond to and prepare for to changing climate-related hazards and their impacts</a:t>
            </a:r>
            <a:endParaRPr lang="en-US" sz="1600" dirty="0">
              <a:latin typeface="Arial" panose="020B0604020202020204" pitchFamily="34" charset="0"/>
              <a:cs typeface="Arial" panose="020B0604020202020204" pitchFamily="34" charset="0"/>
            </a:endParaRPr>
          </a:p>
        </p:txBody>
      </p:sp>
      <p:sp>
        <p:nvSpPr>
          <p:cNvPr id="10" name="TextBox 9"/>
          <p:cNvSpPr txBox="1"/>
          <p:nvPr/>
        </p:nvSpPr>
        <p:spPr>
          <a:xfrm>
            <a:off x="304798" y="1234231"/>
            <a:ext cx="8628529" cy="1015663"/>
          </a:xfrm>
          <a:prstGeom prst="rect">
            <a:avLst/>
          </a:prstGeom>
          <a:noFill/>
        </p:spPr>
        <p:txBody>
          <a:bodyPr wrap="square" rtlCol="0">
            <a:spAutoFit/>
          </a:bodyPr>
          <a:lstStyle/>
          <a:p>
            <a:r>
              <a:rPr lang="en-US" sz="2000" b="1" dirty="0" smtClean="0">
                <a:solidFill>
                  <a:srgbClr val="FFC000"/>
                </a:solidFill>
                <a:latin typeface="Arial" panose="020B0604020202020204" pitchFamily="34" charset="0"/>
                <a:cs typeface="Arial" panose="020B0604020202020204" pitchFamily="34" charset="0"/>
              </a:rPr>
              <a:t>Village A</a:t>
            </a:r>
            <a:r>
              <a:rPr lang="en-US" sz="2000" dirty="0" smtClean="0">
                <a:solidFill>
                  <a:srgbClr val="FFC000"/>
                </a:solidFill>
                <a:latin typeface="Arial" panose="020B0604020202020204" pitchFamily="34" charset="0"/>
                <a:cs typeface="Arial" panose="020B0604020202020204" pitchFamily="34" charset="0"/>
              </a:rPr>
              <a:t>: high incomes, large landowners, excellent access to information </a:t>
            </a:r>
          </a:p>
          <a:p>
            <a:r>
              <a:rPr lang="en-US" sz="2000" b="1" dirty="0" smtClean="0">
                <a:solidFill>
                  <a:schemeClr val="bg1">
                    <a:lumMod val="50000"/>
                  </a:schemeClr>
                </a:solidFill>
                <a:latin typeface="Arial" panose="020B0604020202020204" pitchFamily="34" charset="0"/>
                <a:cs typeface="Arial" panose="020B0604020202020204" pitchFamily="34" charset="0"/>
              </a:rPr>
              <a:t>Village B: </a:t>
            </a:r>
            <a:r>
              <a:rPr lang="en-US" sz="2000" dirty="0" smtClean="0">
                <a:solidFill>
                  <a:schemeClr val="bg1">
                    <a:lumMod val="50000"/>
                  </a:schemeClr>
                </a:solidFill>
                <a:latin typeface="Arial" panose="020B0604020202020204" pitchFamily="34" charset="0"/>
                <a:cs typeface="Arial" panose="020B0604020202020204" pitchFamily="34" charset="0"/>
              </a:rPr>
              <a:t>low incomes, no land titles, little access to information</a:t>
            </a:r>
          </a:p>
          <a:p>
            <a:r>
              <a:rPr lang="en-US" sz="2000" b="1" dirty="0" smtClean="0">
                <a:solidFill>
                  <a:schemeClr val="bg2">
                    <a:lumMod val="50000"/>
                  </a:schemeClr>
                </a:solidFill>
                <a:latin typeface="Arial" panose="020B0604020202020204" pitchFamily="34" charset="0"/>
                <a:cs typeface="Arial" panose="020B0604020202020204" pitchFamily="34" charset="0"/>
              </a:rPr>
              <a:t>Village C: </a:t>
            </a:r>
            <a:r>
              <a:rPr lang="en-US" sz="2000" dirty="0" smtClean="0">
                <a:solidFill>
                  <a:schemeClr val="bg2">
                    <a:lumMod val="50000"/>
                  </a:schemeClr>
                </a:solidFill>
                <a:latin typeface="Arial" panose="020B0604020202020204" pitchFamily="34" charset="0"/>
                <a:cs typeface="Arial" panose="020B0604020202020204" pitchFamily="34" charset="0"/>
              </a:rPr>
              <a:t>low incomes, small landowners, good access to information</a:t>
            </a:r>
            <a:endParaRPr lang="en-US" sz="2000" b="1" dirty="0">
              <a:solidFill>
                <a:schemeClr val="bg2">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41753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3865481590"/>
              </p:ext>
            </p:extLst>
          </p:nvPr>
        </p:nvGraphicFramePr>
        <p:xfrm>
          <a:off x="421342" y="1095723"/>
          <a:ext cx="8229600" cy="2767458"/>
        </p:xfrm>
        <a:graphic>
          <a:graphicData uri="http://schemas.openxmlformats.org/drawingml/2006/table">
            <a:tbl>
              <a:tblPr firstRow="1" firstCol="1" bandRow="1"/>
              <a:tblGrid>
                <a:gridCol w="1174231"/>
                <a:gridCol w="1174818"/>
                <a:gridCol w="1174818"/>
                <a:gridCol w="1174818"/>
                <a:gridCol w="1174818"/>
                <a:gridCol w="1174818"/>
                <a:gridCol w="1181279"/>
              </a:tblGrid>
              <a:tr h="778199">
                <a:tc rowSpan="2">
                  <a:txBody>
                    <a:bodyPr/>
                    <a:lstStyle/>
                    <a:p>
                      <a:pPr marL="0" marR="0" algn="ctr">
                        <a:lnSpc>
                          <a:spcPct val="115000"/>
                        </a:lnSpc>
                        <a:spcBef>
                          <a:spcPts val="0"/>
                        </a:spcBef>
                        <a:spcAft>
                          <a:spcPts val="0"/>
                        </a:spcAft>
                      </a:pPr>
                      <a:r>
                        <a:rPr lang="en-US" sz="1100" dirty="0">
                          <a:effectLst/>
                          <a:latin typeface="Calibri"/>
                          <a:ea typeface="Calibri"/>
                          <a:cs typeface="Times New Roman"/>
                        </a:rPr>
                        <a:t> </a:t>
                      </a:r>
                      <a:endParaRPr lang="en-US" sz="1000" dirty="0">
                        <a:effectLst/>
                        <a:latin typeface="Calibri"/>
                        <a:ea typeface="Calibri"/>
                        <a:cs typeface="Times New Roman"/>
                      </a:endParaRPr>
                    </a:p>
                  </a:txBody>
                  <a:tcPr marL="63440" marR="6344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500" b="1">
                          <a:effectLst/>
                          <a:latin typeface="Calibri"/>
                          <a:ea typeface="Calibri"/>
                          <a:cs typeface="Times New Roman"/>
                        </a:rPr>
                        <a:t>exposure</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marL="0" marR="0" algn="ctr">
                        <a:lnSpc>
                          <a:spcPct val="115000"/>
                        </a:lnSpc>
                        <a:spcBef>
                          <a:spcPts val="0"/>
                        </a:spcBef>
                        <a:spcAft>
                          <a:spcPts val="0"/>
                        </a:spcAft>
                      </a:pPr>
                      <a:r>
                        <a:rPr lang="en-US" sz="1500" b="1">
                          <a:effectLst/>
                          <a:latin typeface="Calibri"/>
                          <a:ea typeface="Calibri"/>
                          <a:cs typeface="Times New Roman"/>
                        </a:rPr>
                        <a:t>sensitivity</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15000"/>
                        </a:lnSpc>
                        <a:spcBef>
                          <a:spcPts val="0"/>
                        </a:spcBef>
                        <a:spcAft>
                          <a:spcPts val="0"/>
                        </a:spcAft>
                      </a:pPr>
                      <a:r>
                        <a:rPr lang="en-US" sz="1500" b="1">
                          <a:effectLst/>
                          <a:latin typeface="Calibri"/>
                          <a:ea typeface="Calibri"/>
                          <a:cs typeface="Times New Roman"/>
                        </a:rPr>
                        <a:t>adaptive capacity</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500" b="1">
                          <a:effectLst/>
                          <a:latin typeface="Calibri"/>
                          <a:ea typeface="Calibri"/>
                          <a:cs typeface="Times New Roman"/>
                        </a:rPr>
                        <a:t>overall vulnerability score</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75">
                <a:tc vMerge="1">
                  <a:txBody>
                    <a:bodyPr/>
                    <a:lstStyle/>
                    <a:p>
                      <a:endParaRPr lang="en-US"/>
                    </a:p>
                  </a:txBody>
                  <a:tcPr/>
                </a:tc>
                <a:tc>
                  <a:txBody>
                    <a:bodyPr/>
                    <a:lstStyle/>
                    <a:p>
                      <a:pPr marL="0" marR="0" algn="ctr">
                        <a:lnSpc>
                          <a:spcPct val="115000"/>
                        </a:lnSpc>
                        <a:spcBef>
                          <a:spcPts val="0"/>
                        </a:spcBef>
                        <a:spcAft>
                          <a:spcPts val="0"/>
                        </a:spcAft>
                      </a:pPr>
                      <a:r>
                        <a:rPr lang="en-US" sz="1300" b="1">
                          <a:effectLst/>
                          <a:latin typeface="Calibri"/>
                          <a:ea typeface="Calibri"/>
                          <a:cs typeface="Times New Roman"/>
                        </a:rPr>
                        <a:t>floods</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300" b="1">
                          <a:effectLst/>
                          <a:latin typeface="Calibri"/>
                          <a:ea typeface="Calibri"/>
                          <a:cs typeface="Times New Roman"/>
                        </a:rPr>
                        <a:t>landslides</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300" b="1">
                          <a:effectLst/>
                          <a:latin typeface="Calibri"/>
                          <a:ea typeface="Calibri"/>
                          <a:cs typeface="Times New Roman"/>
                        </a:rPr>
                        <a:t>floods</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300" b="1">
                          <a:effectLst/>
                          <a:latin typeface="Calibri"/>
                          <a:ea typeface="Calibri"/>
                          <a:cs typeface="Times New Roman"/>
                        </a:rPr>
                        <a:t>landslides</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00"/>
                    </a:solidFill>
                  </a:tcPr>
                </a:tc>
                <a:tc hMerge="1">
                  <a:txBody>
                    <a:bodyPr/>
                    <a:lstStyle/>
                    <a:p>
                      <a:endParaRPr lang="en-US"/>
                    </a:p>
                  </a:txBody>
                  <a:tcPr/>
                </a:tc>
              </a:tr>
              <a:tr h="583650">
                <a:tc>
                  <a:txBody>
                    <a:bodyPr/>
                    <a:lstStyle/>
                    <a:p>
                      <a:pPr marL="0" marR="0" algn="ctr">
                        <a:lnSpc>
                          <a:spcPct val="115000"/>
                        </a:lnSpc>
                        <a:spcBef>
                          <a:spcPts val="0"/>
                        </a:spcBef>
                        <a:spcAft>
                          <a:spcPts val="0"/>
                        </a:spcAft>
                      </a:pPr>
                      <a:r>
                        <a:rPr lang="en-US" sz="1300" b="1">
                          <a:effectLst/>
                          <a:latin typeface="Calibri"/>
                          <a:ea typeface="Calibri"/>
                          <a:cs typeface="Times New Roman"/>
                        </a:rPr>
                        <a:t>village A</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effectLst/>
                          <a:latin typeface="Calibri"/>
                          <a:ea typeface="Calibri"/>
                          <a:cs typeface="Times New Roman"/>
                        </a:rPr>
                        <a:t> </a:t>
                      </a:r>
                      <a:endParaRPr lang="en-US" sz="1000" dirty="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650">
                <a:tc>
                  <a:txBody>
                    <a:bodyPr/>
                    <a:lstStyle/>
                    <a:p>
                      <a:pPr marL="0" marR="0" algn="ctr">
                        <a:lnSpc>
                          <a:spcPct val="115000"/>
                        </a:lnSpc>
                        <a:spcBef>
                          <a:spcPts val="0"/>
                        </a:spcBef>
                        <a:spcAft>
                          <a:spcPts val="0"/>
                        </a:spcAft>
                      </a:pPr>
                      <a:r>
                        <a:rPr lang="en-US" sz="1300" b="1">
                          <a:effectLst/>
                          <a:latin typeface="Calibri"/>
                          <a:ea typeface="Calibri"/>
                          <a:cs typeface="Times New Roman"/>
                        </a:rPr>
                        <a:t>village B</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3650">
                <a:tc>
                  <a:txBody>
                    <a:bodyPr/>
                    <a:lstStyle/>
                    <a:p>
                      <a:pPr marL="0" marR="0" algn="ctr">
                        <a:lnSpc>
                          <a:spcPct val="115000"/>
                        </a:lnSpc>
                        <a:spcBef>
                          <a:spcPts val="0"/>
                        </a:spcBef>
                        <a:spcAft>
                          <a:spcPts val="0"/>
                        </a:spcAft>
                      </a:pPr>
                      <a:r>
                        <a:rPr lang="en-US" sz="1300" b="1">
                          <a:effectLst/>
                          <a:latin typeface="Calibri"/>
                          <a:ea typeface="Calibri"/>
                          <a:cs typeface="Times New Roman"/>
                        </a:rPr>
                        <a:t>village C</a:t>
                      </a:r>
                      <a:endParaRPr lang="en-US" sz="1000">
                        <a:effectLst/>
                        <a:latin typeface="Calibri"/>
                        <a:ea typeface="Calibri"/>
                        <a:cs typeface="Times New Roman"/>
                      </a:endParaRPr>
                    </a:p>
                  </a:txBody>
                  <a:tcPr marL="63440" marR="63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effectLst/>
                          <a:latin typeface="Calibri"/>
                          <a:ea typeface="Calibri"/>
                          <a:cs typeface="Times New Roman"/>
                        </a:rPr>
                        <a:t> </a:t>
                      </a:r>
                      <a:endParaRPr lang="en-US" sz="100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effectLst/>
                          <a:latin typeface="Calibri"/>
                          <a:ea typeface="Calibri"/>
                          <a:cs typeface="Times New Roman"/>
                        </a:rPr>
                        <a:t> </a:t>
                      </a:r>
                      <a:endParaRPr lang="en-US" sz="1000" dirty="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dirty="0">
                          <a:effectLst/>
                          <a:latin typeface="Calibri"/>
                          <a:ea typeface="Calibri"/>
                          <a:cs typeface="Times New Roman"/>
                        </a:rPr>
                        <a:t> </a:t>
                      </a:r>
                      <a:endParaRPr lang="en-US" sz="1000" dirty="0">
                        <a:effectLst/>
                        <a:latin typeface="Calibri"/>
                        <a:ea typeface="Calibri"/>
                        <a:cs typeface="Times New Roman"/>
                      </a:endParaRPr>
                    </a:p>
                  </a:txBody>
                  <a:tcPr marL="63440" marR="63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itle 16"/>
          <p:cNvSpPr txBox="1">
            <a:spLocks/>
          </p:cNvSpPr>
          <p:nvPr/>
        </p:nvSpPr>
        <p:spPr>
          <a:xfrm>
            <a:off x="304800" y="-76200"/>
            <a:ext cx="8458200" cy="9144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rgbClr val="262626"/>
                </a:solidFill>
                <a:latin typeface="Arial" panose="020B0604020202020204" pitchFamily="34" charset="0"/>
                <a:cs typeface="Arial" panose="020B0604020202020204" pitchFamily="34" charset="0"/>
              </a:rPr>
              <a:t>Which village is most vulnerable?</a:t>
            </a:r>
          </a:p>
        </p:txBody>
      </p:sp>
      <p:cxnSp>
        <p:nvCxnSpPr>
          <p:cNvPr id="8" name="Straight Connector 23"/>
          <p:cNvCxnSpPr>
            <a:cxnSpLocks noChangeShapeType="1"/>
          </p:cNvCxnSpPr>
          <p:nvPr/>
        </p:nvCxnSpPr>
        <p:spPr bwMode="auto">
          <a:xfrm>
            <a:off x="381000" y="685800"/>
            <a:ext cx="8305800" cy="0"/>
          </a:xfrm>
          <a:prstGeom prst="line">
            <a:avLst/>
          </a:prstGeom>
          <a:noFill/>
          <a:ln w="25400">
            <a:solidFill>
              <a:srgbClr val="7C7C7C"/>
            </a:solidFill>
            <a:round/>
            <a:headEnd/>
            <a:tailEnd/>
          </a:ln>
          <a:effectLst>
            <a:outerShdw dist="20000" dir="5400000" rotWithShape="0">
              <a:srgbClr val="808080">
                <a:alpha val="37999"/>
              </a:srgbClr>
            </a:outerShdw>
          </a:effectLst>
        </p:spPr>
      </p:cxnSp>
      <p:sp>
        <p:nvSpPr>
          <p:cNvPr id="11" name="TextBox 10"/>
          <p:cNvSpPr txBox="1"/>
          <p:nvPr/>
        </p:nvSpPr>
        <p:spPr>
          <a:xfrm>
            <a:off x="692275" y="4348215"/>
            <a:ext cx="3487270" cy="1938992"/>
          </a:xfrm>
          <a:prstGeom prst="rect">
            <a:avLst/>
          </a:prstGeom>
          <a:noFill/>
        </p:spPr>
        <p:txBody>
          <a:bodyPr wrap="square" rtlCol="0">
            <a:spAutoFit/>
          </a:bodyPr>
          <a:lstStyle/>
          <a:p>
            <a:r>
              <a:rPr lang="en-US" sz="2400" b="1" dirty="0"/>
              <a:t>e</a:t>
            </a:r>
            <a:r>
              <a:rPr lang="en-US" sz="2400" b="1" dirty="0" smtClean="0"/>
              <a:t>xposure and sensitivity</a:t>
            </a:r>
          </a:p>
          <a:p>
            <a:r>
              <a:rPr lang="en-US" sz="2400" dirty="0" smtClean="0"/>
              <a:t>3 = high</a:t>
            </a:r>
            <a:endParaRPr lang="en-US" sz="2400" dirty="0"/>
          </a:p>
          <a:p>
            <a:r>
              <a:rPr lang="en-US" sz="2400" dirty="0"/>
              <a:t>2 </a:t>
            </a:r>
            <a:r>
              <a:rPr lang="en-US" sz="2400" dirty="0" smtClean="0"/>
              <a:t>= medium</a:t>
            </a:r>
            <a:endParaRPr lang="en-US" sz="2400" dirty="0"/>
          </a:p>
          <a:p>
            <a:r>
              <a:rPr lang="en-US" sz="2400" dirty="0"/>
              <a:t>1 </a:t>
            </a:r>
            <a:r>
              <a:rPr lang="en-US" sz="2400" dirty="0" smtClean="0"/>
              <a:t>= low</a:t>
            </a:r>
            <a:endParaRPr lang="en-US" sz="2400" dirty="0"/>
          </a:p>
          <a:p>
            <a:r>
              <a:rPr lang="en-US" sz="2400" dirty="0"/>
              <a:t>0 </a:t>
            </a:r>
            <a:r>
              <a:rPr lang="en-US" sz="2400" dirty="0" smtClean="0"/>
              <a:t>= none or not applicable</a:t>
            </a:r>
            <a:endParaRPr lang="en-US" sz="2400" dirty="0"/>
          </a:p>
        </p:txBody>
      </p:sp>
      <p:sp>
        <p:nvSpPr>
          <p:cNvPr id="12" name="TextBox 11"/>
          <p:cNvSpPr txBox="1"/>
          <p:nvPr/>
        </p:nvSpPr>
        <p:spPr>
          <a:xfrm>
            <a:off x="4961799" y="4343567"/>
            <a:ext cx="3487270" cy="1938992"/>
          </a:xfrm>
          <a:prstGeom prst="rect">
            <a:avLst/>
          </a:prstGeom>
          <a:noFill/>
        </p:spPr>
        <p:txBody>
          <a:bodyPr wrap="square" rtlCol="0">
            <a:spAutoFit/>
          </a:bodyPr>
          <a:lstStyle/>
          <a:p>
            <a:r>
              <a:rPr lang="en-US" sz="2400" b="1" dirty="0"/>
              <a:t>a</a:t>
            </a:r>
            <a:r>
              <a:rPr lang="en-US" sz="2400" b="1" dirty="0" smtClean="0"/>
              <a:t>daptive capacity</a:t>
            </a:r>
          </a:p>
          <a:p>
            <a:r>
              <a:rPr lang="en-US" sz="2400" dirty="0"/>
              <a:t>1</a:t>
            </a:r>
            <a:r>
              <a:rPr lang="en-US" sz="2400" dirty="0" smtClean="0"/>
              <a:t> = high</a:t>
            </a:r>
            <a:endParaRPr lang="en-US" sz="2400" dirty="0"/>
          </a:p>
          <a:p>
            <a:r>
              <a:rPr lang="en-US" sz="2400" dirty="0"/>
              <a:t>2 </a:t>
            </a:r>
            <a:r>
              <a:rPr lang="en-US" sz="2400" dirty="0" smtClean="0"/>
              <a:t>= medium</a:t>
            </a:r>
            <a:endParaRPr lang="en-US" sz="2400" dirty="0"/>
          </a:p>
          <a:p>
            <a:r>
              <a:rPr lang="en-US" sz="2400" dirty="0" smtClean="0"/>
              <a:t>3 = low</a:t>
            </a:r>
            <a:endParaRPr lang="en-US" sz="2400" dirty="0"/>
          </a:p>
          <a:p>
            <a:r>
              <a:rPr lang="en-US" sz="2400" dirty="0" smtClean="0"/>
              <a:t>4 = none or not applicable</a:t>
            </a:r>
            <a:endParaRPr lang="en-US" sz="2400" dirty="0"/>
          </a:p>
        </p:txBody>
      </p:sp>
      <p:cxnSp>
        <p:nvCxnSpPr>
          <p:cNvPr id="14" name="Straight Arrow Connector 13"/>
          <p:cNvCxnSpPr/>
          <p:nvPr/>
        </p:nvCxnSpPr>
        <p:spPr>
          <a:xfrm>
            <a:off x="1820164" y="2381958"/>
            <a:ext cx="5212080" cy="0"/>
          </a:xfrm>
          <a:prstGeom prst="straightConnector1">
            <a:avLst/>
          </a:prstGeom>
          <a:ln w="76200">
            <a:solidFill>
              <a:srgbClr val="FFC000"/>
            </a:solidFill>
            <a:tailEnd type="arrow"/>
          </a:ln>
        </p:spPr>
        <p:style>
          <a:lnRef idx="3">
            <a:schemeClr val="accent6"/>
          </a:lnRef>
          <a:fillRef idx="0">
            <a:schemeClr val="accent6"/>
          </a:fillRef>
          <a:effectRef idx="2">
            <a:schemeClr val="accent6"/>
          </a:effectRef>
          <a:fontRef idx="minor">
            <a:schemeClr val="tx1"/>
          </a:fontRef>
        </p:style>
      </p:cxnSp>
      <p:cxnSp>
        <p:nvCxnSpPr>
          <p:cNvPr id="15" name="Straight Arrow Connector 14"/>
          <p:cNvCxnSpPr/>
          <p:nvPr/>
        </p:nvCxnSpPr>
        <p:spPr>
          <a:xfrm>
            <a:off x="1831454" y="2940757"/>
            <a:ext cx="5212080" cy="22578"/>
          </a:xfrm>
          <a:prstGeom prst="straightConnector1">
            <a:avLst/>
          </a:prstGeom>
          <a:ln w="76200">
            <a:solidFill>
              <a:schemeClr val="bg1">
                <a:lumMod val="50000"/>
              </a:schemeClr>
            </a:solidFill>
            <a:tailEnd type="arrow"/>
          </a:ln>
        </p:spPr>
        <p:style>
          <a:lnRef idx="3">
            <a:schemeClr val="accent6"/>
          </a:lnRef>
          <a:fillRef idx="0">
            <a:schemeClr val="accent6"/>
          </a:fillRef>
          <a:effectRef idx="2">
            <a:schemeClr val="accent6"/>
          </a:effectRef>
          <a:fontRef idx="minor">
            <a:schemeClr val="tx1"/>
          </a:fontRef>
        </p:style>
      </p:cxnSp>
      <p:cxnSp>
        <p:nvCxnSpPr>
          <p:cNvPr id="16" name="Straight Arrow Connector 15"/>
          <p:cNvCxnSpPr/>
          <p:nvPr/>
        </p:nvCxnSpPr>
        <p:spPr>
          <a:xfrm>
            <a:off x="1831453" y="3544713"/>
            <a:ext cx="5212080" cy="22578"/>
          </a:xfrm>
          <a:prstGeom prst="straightConnector1">
            <a:avLst/>
          </a:prstGeom>
          <a:ln w="76200">
            <a:solidFill>
              <a:schemeClr val="bg2">
                <a:lumMod val="50000"/>
              </a:schemeClr>
            </a:solidFill>
            <a:tailEnd type="arrow"/>
          </a:ln>
        </p:spPr>
        <p:style>
          <a:lnRef idx="3">
            <a:schemeClr val="accent6"/>
          </a:lnRef>
          <a:fillRef idx="0">
            <a:schemeClr val="accent6"/>
          </a:fillRef>
          <a:effectRef idx="2">
            <a:schemeClr val="accent6"/>
          </a:effectRef>
          <a:fontRef idx="minor">
            <a:schemeClr val="tx1"/>
          </a:fontRef>
        </p:style>
      </p:cxnSp>
      <p:grpSp>
        <p:nvGrpSpPr>
          <p:cNvPr id="28" name="Group 27"/>
          <p:cNvGrpSpPr/>
          <p:nvPr/>
        </p:nvGrpSpPr>
        <p:grpSpPr>
          <a:xfrm>
            <a:off x="7721598" y="2122310"/>
            <a:ext cx="704893" cy="1714790"/>
            <a:chOff x="7721598" y="2122310"/>
            <a:chExt cx="704893" cy="1714790"/>
          </a:xfrm>
        </p:grpSpPr>
        <p:sp>
          <p:nvSpPr>
            <p:cNvPr id="17" name="TextBox 16"/>
            <p:cNvSpPr txBox="1"/>
            <p:nvPr/>
          </p:nvSpPr>
          <p:spPr>
            <a:xfrm>
              <a:off x="7721600" y="2122310"/>
              <a:ext cx="704891" cy="584775"/>
            </a:xfrm>
            <a:prstGeom prst="rect">
              <a:avLst/>
            </a:prstGeom>
            <a:noFill/>
          </p:spPr>
          <p:txBody>
            <a:bodyPr wrap="square" rtlCol="0">
              <a:spAutoFit/>
            </a:bodyPr>
            <a:lstStyle/>
            <a:p>
              <a:pPr algn="ctr"/>
              <a:r>
                <a:rPr lang="en-US" sz="3200" b="1" dirty="0" smtClean="0">
                  <a:solidFill>
                    <a:srgbClr val="FFC000"/>
                  </a:solidFill>
                  <a:latin typeface="Arial" panose="020B0604020202020204" pitchFamily="34" charset="0"/>
                  <a:cs typeface="Arial" panose="020B0604020202020204" pitchFamily="34" charset="0"/>
                </a:rPr>
                <a:t>?</a:t>
              </a:r>
              <a:endParaRPr lang="en-US" sz="3200" b="1" dirty="0">
                <a:solidFill>
                  <a:srgbClr val="FFC000"/>
                </a:solidFill>
                <a:latin typeface="Arial" panose="020B0604020202020204" pitchFamily="34" charset="0"/>
                <a:cs typeface="Arial" panose="020B0604020202020204" pitchFamily="34" charset="0"/>
              </a:endParaRPr>
            </a:p>
          </p:txBody>
        </p:sp>
        <p:sp>
          <p:nvSpPr>
            <p:cNvPr id="18" name="TextBox 17"/>
            <p:cNvSpPr txBox="1"/>
            <p:nvPr/>
          </p:nvSpPr>
          <p:spPr>
            <a:xfrm>
              <a:off x="7721599" y="2695771"/>
              <a:ext cx="704891" cy="584775"/>
            </a:xfrm>
            <a:prstGeom prst="rect">
              <a:avLst/>
            </a:prstGeom>
            <a:noFill/>
          </p:spPr>
          <p:txBody>
            <a:bodyPr wrap="square" rtlCol="0">
              <a:spAutoFit/>
            </a:bodyPr>
            <a:lstStyle/>
            <a:p>
              <a:pPr algn="ctr"/>
              <a:r>
                <a:rPr lang="en-US" sz="3200" b="1" dirty="0" smtClean="0">
                  <a:solidFill>
                    <a:schemeClr val="bg1">
                      <a:lumMod val="50000"/>
                    </a:schemeClr>
                  </a:solidFill>
                  <a:latin typeface="Arial" panose="020B0604020202020204" pitchFamily="34" charset="0"/>
                  <a:cs typeface="Arial" panose="020B0604020202020204" pitchFamily="34" charset="0"/>
                </a:rPr>
                <a:t>?</a:t>
              </a:r>
              <a:endParaRPr lang="en-US" sz="3200" b="1" dirty="0">
                <a:solidFill>
                  <a:schemeClr val="bg1">
                    <a:lumMod val="50000"/>
                  </a:schemeClr>
                </a:solidFill>
                <a:latin typeface="Arial" panose="020B0604020202020204" pitchFamily="34" charset="0"/>
                <a:cs typeface="Arial" panose="020B0604020202020204" pitchFamily="34" charset="0"/>
              </a:endParaRPr>
            </a:p>
          </p:txBody>
        </p:sp>
        <p:sp>
          <p:nvSpPr>
            <p:cNvPr id="19" name="TextBox 18"/>
            <p:cNvSpPr txBox="1"/>
            <p:nvPr/>
          </p:nvSpPr>
          <p:spPr>
            <a:xfrm>
              <a:off x="7721598" y="3252325"/>
              <a:ext cx="704891" cy="584775"/>
            </a:xfrm>
            <a:prstGeom prst="rect">
              <a:avLst/>
            </a:prstGeom>
            <a:noFill/>
          </p:spPr>
          <p:txBody>
            <a:bodyPr wrap="square" rtlCol="0">
              <a:spAutoFit/>
            </a:bodyPr>
            <a:lstStyle/>
            <a:p>
              <a:pPr algn="ctr"/>
              <a:r>
                <a:rPr lang="en-US" sz="3200" b="1" dirty="0" smtClean="0">
                  <a:solidFill>
                    <a:schemeClr val="bg2">
                      <a:lumMod val="50000"/>
                    </a:schemeClr>
                  </a:solidFill>
                  <a:latin typeface="Arial" panose="020B0604020202020204" pitchFamily="34" charset="0"/>
                  <a:cs typeface="Arial" panose="020B0604020202020204" pitchFamily="34" charset="0"/>
                </a:rPr>
                <a:t>?</a:t>
              </a:r>
              <a:endParaRPr lang="en-US" sz="3200" b="1" dirty="0">
                <a:solidFill>
                  <a:schemeClr val="bg2">
                    <a:lumMod val="50000"/>
                  </a:schemeClr>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7920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par>
                                <p:cTn id="16" presetID="22" presetClass="entr" presetSubtype="8"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8"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500"/>
                            </p:stCondLst>
                            <p:childTnLst>
                              <p:par>
                                <p:cTn id="23" presetID="1" presetClass="entr" presetSubtype="0" fill="hold" nodeType="afterEffect">
                                  <p:stCondLst>
                                    <p:cond delay="25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1547</TotalTime>
  <Words>646</Words>
  <Application>Microsoft Office PowerPoint</Application>
  <PresentationFormat>On-screen Show (4:3)</PresentationFormat>
  <Paragraphs>136</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ＭＳ Ｐゴシック</vt:lpstr>
      <vt:lpstr>Arial</vt:lpstr>
      <vt:lpstr>Calibri</vt:lpstr>
      <vt:lpstr>Times New Roman</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World Wildlife Fund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has greater exposure?</dc:title>
  <dc:creator>Eliot  Levine</dc:creator>
  <cp:lastModifiedBy>Martin, Shaun</cp:lastModifiedBy>
  <cp:revision>32</cp:revision>
  <cp:lastPrinted>2013-10-27T17:11:14Z</cp:lastPrinted>
  <dcterms:created xsi:type="dcterms:W3CDTF">2011-08-29T17:25:16Z</dcterms:created>
  <dcterms:modified xsi:type="dcterms:W3CDTF">2015-10-12T20:09:36Z</dcterms:modified>
</cp:coreProperties>
</file>