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8" r:id="rId2"/>
  </p:sldMasterIdLst>
  <p:notesMasterIdLst>
    <p:notesMasterId r:id="rId10"/>
  </p:notesMasterIdLst>
  <p:sldIdLst>
    <p:sldId id="267" r:id="rId3"/>
    <p:sldId id="295" r:id="rId4"/>
    <p:sldId id="271" r:id="rId5"/>
    <p:sldId id="270" r:id="rId6"/>
    <p:sldId id="293" r:id="rId7"/>
    <p:sldId id="294" r:id="rId8"/>
    <p:sldId id="272"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620"/>
    <p:restoredTop sz="53600" autoAdjust="0"/>
  </p:normalViewPr>
  <p:slideViewPr>
    <p:cSldViewPr>
      <p:cViewPr varScale="1">
        <p:scale>
          <a:sx n="49" d="100"/>
          <a:sy n="49" d="100"/>
        </p:scale>
        <p:origin x="2046" y="3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presProps" Target="presProps.xml"/><Relationship Id="rId5" Type="http://schemas.openxmlformats.org/officeDocument/2006/relationships/slide" Target="slides/slide3.xml"/><Relationship Id="rId10"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412C12C-BA8F-45AD-8B73-55548ACB148F}" type="datetimeFigureOut">
              <a:rPr lang="en-US" smtClean="0"/>
              <a:t>7/7/2015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33E5031-21EA-4293-8BF2-8C26002C6281}" type="slidenum">
              <a:rPr lang="en-US" smtClean="0"/>
              <a:t>‹#›</a:t>
            </a:fld>
            <a:endParaRPr lang="en-US"/>
          </a:p>
        </p:txBody>
      </p:sp>
    </p:spTree>
    <p:extLst>
      <p:ext uri="{BB962C8B-B14F-4D97-AF65-F5344CB8AC3E}">
        <p14:creationId xmlns:p14="http://schemas.microsoft.com/office/powerpoint/2010/main" val="18867373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www.iied.org/"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55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dirty="0" smtClean="0">
              <a:ea typeface="ＭＳ Ｐゴシック" pitchFamily="34" charset="-128"/>
            </a:endParaRPr>
          </a:p>
        </p:txBody>
      </p:sp>
      <p:sp>
        <p:nvSpPr>
          <p:cNvPr id="655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883" indent="-285724" eaLnBrk="0" hangingPunct="0">
              <a:defRPr>
                <a:solidFill>
                  <a:schemeClr val="tx1"/>
                </a:solidFill>
                <a:latin typeface="Arial" charset="0"/>
                <a:ea typeface="ＭＳ Ｐゴシック" pitchFamily="34" charset="-128"/>
              </a:defRPr>
            </a:lvl2pPr>
            <a:lvl3pPr marL="1142898" indent="-228580" eaLnBrk="0" hangingPunct="0">
              <a:defRPr>
                <a:solidFill>
                  <a:schemeClr val="tx1"/>
                </a:solidFill>
                <a:latin typeface="Arial" charset="0"/>
                <a:ea typeface="ＭＳ Ｐゴシック" pitchFamily="34" charset="-128"/>
              </a:defRPr>
            </a:lvl3pPr>
            <a:lvl4pPr marL="1600057" indent="-228580" eaLnBrk="0" hangingPunct="0">
              <a:defRPr>
                <a:solidFill>
                  <a:schemeClr val="tx1"/>
                </a:solidFill>
                <a:latin typeface="Arial" charset="0"/>
                <a:ea typeface="ＭＳ Ｐゴシック" pitchFamily="34" charset="-128"/>
              </a:defRPr>
            </a:lvl4pPr>
            <a:lvl5pPr marL="2057217" indent="-228580" eaLnBrk="0" hangingPunct="0">
              <a:defRPr>
                <a:solidFill>
                  <a:schemeClr val="tx1"/>
                </a:solidFill>
                <a:latin typeface="Arial" charset="0"/>
                <a:ea typeface="ＭＳ Ｐゴシック" pitchFamily="34" charset="-128"/>
              </a:defRPr>
            </a:lvl5pPr>
            <a:lvl6pPr marL="2514376" indent="-228580" eaLnBrk="0" fontAlgn="base" hangingPunct="0">
              <a:spcBef>
                <a:spcPct val="0"/>
              </a:spcBef>
              <a:spcAft>
                <a:spcPct val="0"/>
              </a:spcAft>
              <a:defRPr>
                <a:solidFill>
                  <a:schemeClr val="tx1"/>
                </a:solidFill>
                <a:latin typeface="Arial" charset="0"/>
                <a:ea typeface="ＭＳ Ｐゴシック" pitchFamily="34" charset="-128"/>
              </a:defRPr>
            </a:lvl6pPr>
            <a:lvl7pPr marL="2971535" indent="-228580" eaLnBrk="0" fontAlgn="base" hangingPunct="0">
              <a:spcBef>
                <a:spcPct val="0"/>
              </a:spcBef>
              <a:spcAft>
                <a:spcPct val="0"/>
              </a:spcAft>
              <a:defRPr>
                <a:solidFill>
                  <a:schemeClr val="tx1"/>
                </a:solidFill>
                <a:latin typeface="Arial" charset="0"/>
                <a:ea typeface="ＭＳ Ｐゴシック" pitchFamily="34" charset="-128"/>
              </a:defRPr>
            </a:lvl7pPr>
            <a:lvl8pPr marL="3428695" indent="-228580" eaLnBrk="0" fontAlgn="base" hangingPunct="0">
              <a:spcBef>
                <a:spcPct val="0"/>
              </a:spcBef>
              <a:spcAft>
                <a:spcPct val="0"/>
              </a:spcAft>
              <a:defRPr>
                <a:solidFill>
                  <a:schemeClr val="tx1"/>
                </a:solidFill>
                <a:latin typeface="Arial" charset="0"/>
                <a:ea typeface="ＭＳ Ｐゴシック" pitchFamily="34" charset="-128"/>
              </a:defRPr>
            </a:lvl8pPr>
            <a:lvl9pPr marL="3885854" indent="-22858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313D9C24-1A00-4874-84EA-6428311F9C16}" type="slidenum">
              <a:rPr lang="en-US">
                <a:latin typeface="Calibri" pitchFamily="34" charset="0"/>
                <a:cs typeface="Arial" charset="0"/>
              </a:rPr>
              <a:pPr eaLnBrk="1" hangingPunct="1"/>
              <a:t>1</a:t>
            </a:fld>
            <a:endParaRPr lang="en-US">
              <a:latin typeface="Calibri" pitchFamily="34" charset="0"/>
              <a:cs typeface="Arial" charset="0"/>
            </a:endParaRPr>
          </a:p>
        </p:txBody>
      </p:sp>
    </p:spTree>
    <p:extLst>
      <p:ext uri="{BB962C8B-B14F-4D97-AF65-F5344CB8AC3E}">
        <p14:creationId xmlns:p14="http://schemas.microsoft.com/office/powerpoint/2010/main" val="32933223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smtClean="0"/>
              <a:t>Facilitator’s</a:t>
            </a:r>
            <a:r>
              <a:rPr lang="en-US" i="1" baseline="0" dirty="0" smtClean="0"/>
              <a:t> script</a:t>
            </a:r>
          </a:p>
          <a:p>
            <a:endParaRPr lang="en-US" baseline="0" dirty="0" smtClean="0"/>
          </a:p>
          <a:p>
            <a:r>
              <a:rPr lang="en-US" baseline="0" dirty="0" smtClean="0"/>
              <a:t>Each group has a deck of 12 cards. Each card has a different activity on it.</a:t>
            </a:r>
          </a:p>
          <a:p>
            <a:endParaRPr lang="en-US" baseline="0" dirty="0" smtClean="0"/>
          </a:p>
          <a:p>
            <a:r>
              <a:rPr lang="en-US" baseline="0" dirty="0" smtClean="0"/>
              <a:t>Working in your groups, sort these cards into 4 categories answering the question, “is the activity an example of…”</a:t>
            </a:r>
          </a:p>
          <a:p>
            <a:endParaRPr lang="en-US" baseline="0" dirty="0" smtClean="0"/>
          </a:p>
          <a:p>
            <a:r>
              <a:rPr lang="en-US" baseline="0" dirty="0" smtClean="0"/>
              <a:t>[CLICK] Ecosystem-based adaptation</a:t>
            </a:r>
          </a:p>
          <a:p>
            <a:endParaRPr lang="en-US" baseline="0" dirty="0" smtClean="0"/>
          </a:p>
          <a:p>
            <a:r>
              <a:rPr lang="en-US" baseline="0" dirty="0" smtClean="0"/>
              <a:t>[CLICK] Community-based adaptation</a:t>
            </a:r>
          </a:p>
          <a:p>
            <a:endParaRPr lang="en-US" baseline="0" dirty="0" smtClean="0"/>
          </a:p>
          <a:p>
            <a:r>
              <a:rPr lang="en-US" baseline="0" dirty="0" smtClean="0"/>
              <a:t>[CLICK] both EBA and CBA or</a:t>
            </a:r>
          </a:p>
          <a:p>
            <a:endParaRPr lang="en-US" baseline="0" dirty="0" smtClean="0"/>
          </a:p>
          <a:p>
            <a:r>
              <a:rPr lang="en-US" baseline="0" dirty="0" smtClean="0"/>
              <a:t>[CLICK] neither EBA or CBA</a:t>
            </a:r>
          </a:p>
          <a:p>
            <a:endParaRPr lang="en-US" baseline="0" dirty="0" smtClean="0"/>
          </a:p>
          <a:p>
            <a:r>
              <a:rPr lang="en-US" baseline="0" dirty="0" smtClean="0"/>
              <a:t>As you sort the cards, place them next to the appropriate category on your sheet of flip chart paper.</a:t>
            </a:r>
          </a:p>
          <a:p>
            <a:endParaRPr lang="en-US" baseline="0" dirty="0" smtClean="0"/>
          </a:p>
          <a:p>
            <a:r>
              <a:rPr lang="en-US" i="1" baseline="0" dirty="0" smtClean="0"/>
              <a:t>NOTE: Allow about 15 minutes for this activity. Do NOT advance to the next slide until all groups have completed sorting their cards.</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E33E5031-21EA-4293-8BF2-8C26002C6281}" type="slidenum">
              <a:rPr lang="en-US" smtClean="0"/>
              <a:t>2</a:t>
            </a:fld>
            <a:endParaRPr lang="en-US"/>
          </a:p>
        </p:txBody>
      </p:sp>
    </p:spTree>
    <p:extLst>
      <p:ext uri="{BB962C8B-B14F-4D97-AF65-F5344CB8AC3E}">
        <p14:creationId xmlns:p14="http://schemas.microsoft.com/office/powerpoint/2010/main" val="29501548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smtClean="0"/>
              <a:t>Facilitator’s</a:t>
            </a:r>
            <a:r>
              <a:rPr lang="en-US" i="1" baseline="0" dirty="0" smtClean="0"/>
              <a:t> script</a:t>
            </a:r>
          </a:p>
          <a:p>
            <a:endParaRPr lang="en-US" i="1" baseline="0" dirty="0" smtClean="0"/>
          </a:p>
          <a:p>
            <a:r>
              <a:rPr lang="en-US" i="0" baseline="0" dirty="0" smtClean="0"/>
              <a:t>Now that you have completed sorting the cards, let’s see how many groups </a:t>
            </a:r>
            <a:r>
              <a:rPr lang="en-US" i="0" baseline="0" dirty="0" smtClean="0"/>
              <a:t>identified the activities correctly</a:t>
            </a:r>
            <a:r>
              <a:rPr lang="en-US" i="0" baseline="0" dirty="0" smtClean="0"/>
              <a:t>. </a:t>
            </a:r>
          </a:p>
          <a:p>
            <a:endParaRPr lang="en-US" i="0" baseline="0" dirty="0" smtClean="0"/>
          </a:p>
          <a:p>
            <a:r>
              <a:rPr lang="en-US" i="0" baseline="0" dirty="0" smtClean="0"/>
              <a:t>If your group is correct, your flip chart should look like this.</a:t>
            </a:r>
          </a:p>
          <a:p>
            <a:endParaRPr lang="en-US" i="0" baseline="0" dirty="0" smtClean="0"/>
          </a:p>
          <a:p>
            <a:r>
              <a:rPr lang="en-US" baseline="0" dirty="0" smtClean="0"/>
              <a:t>[CLICK] </a:t>
            </a:r>
            <a:r>
              <a:rPr lang="en-US" i="0" baseline="0" dirty="0" smtClean="0"/>
              <a:t>2 cards next to EBA</a:t>
            </a:r>
          </a:p>
          <a:p>
            <a:endParaRPr lang="en-US" i="0" baseline="0" dirty="0" smtClean="0"/>
          </a:p>
          <a:p>
            <a:r>
              <a:rPr lang="en-US" baseline="0" dirty="0" smtClean="0"/>
              <a:t>[CLICK] </a:t>
            </a:r>
            <a:r>
              <a:rPr lang="en-US" i="0" baseline="0" dirty="0" smtClean="0"/>
              <a:t>3 cards next to CBA</a:t>
            </a:r>
          </a:p>
          <a:p>
            <a:endParaRPr lang="en-US" i="0" baseline="0" dirty="0" smtClean="0"/>
          </a:p>
          <a:p>
            <a:r>
              <a:rPr lang="en-US" baseline="0" dirty="0" smtClean="0"/>
              <a:t>[CLICK] 3 cards next to BOTH and</a:t>
            </a:r>
          </a:p>
          <a:p>
            <a:endParaRPr lang="en-US" baseline="0" dirty="0" smtClean="0"/>
          </a:p>
          <a:p>
            <a:r>
              <a:rPr lang="en-US" baseline="0" dirty="0" smtClean="0"/>
              <a:t>[CLICK] 4 cards next to neither.</a:t>
            </a:r>
          </a:p>
          <a:p>
            <a:endParaRPr lang="en-US" baseline="0" dirty="0" smtClean="0"/>
          </a:p>
          <a:p>
            <a:r>
              <a:rPr lang="en-US" baseline="0" dirty="0" smtClean="0"/>
              <a:t>Raise your hands if your group was correct?</a:t>
            </a:r>
          </a:p>
          <a:p>
            <a:endParaRPr lang="en-US" i="0" dirty="0"/>
          </a:p>
        </p:txBody>
      </p:sp>
      <p:sp>
        <p:nvSpPr>
          <p:cNvPr id="4" name="Slide Number Placeholder 3"/>
          <p:cNvSpPr>
            <a:spLocks noGrp="1"/>
          </p:cNvSpPr>
          <p:nvPr>
            <p:ph type="sldNum" sz="quarter" idx="10"/>
          </p:nvPr>
        </p:nvSpPr>
        <p:spPr/>
        <p:txBody>
          <a:bodyPr/>
          <a:lstStyle/>
          <a:p>
            <a:fld id="{E33E5031-21EA-4293-8BF2-8C26002C6281}" type="slidenum">
              <a:rPr lang="en-US" smtClean="0"/>
              <a:t>3</a:t>
            </a:fld>
            <a:endParaRPr lang="en-US"/>
          </a:p>
        </p:txBody>
      </p:sp>
    </p:spTree>
    <p:extLst>
      <p:ext uri="{BB962C8B-B14F-4D97-AF65-F5344CB8AC3E}">
        <p14:creationId xmlns:p14="http://schemas.microsoft.com/office/powerpoint/2010/main" val="36689641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smtClean="0"/>
              <a:t>Facilitator’s</a:t>
            </a:r>
            <a:r>
              <a:rPr lang="en-US" i="1" baseline="0" dirty="0" smtClean="0"/>
              <a:t> script</a:t>
            </a:r>
          </a:p>
          <a:p>
            <a:endParaRPr lang="en-US" i="1" baseline="0" dirty="0" smtClean="0"/>
          </a:p>
          <a:p>
            <a:r>
              <a:rPr lang="en-US" i="0" baseline="0" dirty="0" smtClean="0"/>
              <a:t>But were you </a:t>
            </a:r>
            <a:r>
              <a:rPr lang="en-US" i="1" baseline="0" dirty="0" smtClean="0"/>
              <a:t>really</a:t>
            </a:r>
            <a:r>
              <a:rPr lang="en-US" i="0" baseline="0" dirty="0" smtClean="0"/>
              <a:t> correct?</a:t>
            </a:r>
            <a:br>
              <a:rPr lang="en-US" i="0" baseline="0" dirty="0" smtClean="0"/>
            </a:br>
            <a:r>
              <a:rPr lang="en-US" i="0" baseline="0" dirty="0" smtClean="0"/>
              <a:t/>
            </a:r>
            <a:br>
              <a:rPr lang="en-US" i="0" baseline="0" dirty="0" smtClean="0"/>
            </a:br>
            <a:r>
              <a:rPr lang="en-US" i="0" baseline="0" dirty="0" smtClean="0"/>
              <a:t>Now, flip over each of your cards…</a:t>
            </a:r>
          </a:p>
          <a:p>
            <a:endParaRPr lang="en-US" i="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i="0" baseline="0" dirty="0" smtClean="0"/>
              <a:t>Your flipchart paper should now look like this (if you were completely correct). </a:t>
            </a:r>
            <a:r>
              <a:rPr lang="en-US" baseline="0" dirty="0" smtClean="0"/>
              <a:t>[CLICK]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Rearrange your cards to spell the words in each correctly if necessary, but don’t move cards between categories!</a:t>
            </a:r>
          </a:p>
          <a:p>
            <a:pPr marL="0" marR="0" indent="0" algn="l" defTabSz="914400" rtl="0" eaLnBrk="1" fontAlgn="auto" latinLnBrk="0" hangingPunct="1">
              <a:lnSpc>
                <a:spcPct val="100000"/>
              </a:lnSpc>
              <a:spcBef>
                <a:spcPts val="0"/>
              </a:spcBef>
              <a:spcAft>
                <a:spcPts val="0"/>
              </a:spcAft>
              <a:buClrTx/>
              <a:buSzTx/>
              <a:buFontTx/>
              <a:buNone/>
              <a:tabLst/>
              <a:defRPr/>
            </a:pPr>
            <a:endParaRPr lang="en-US" i="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i="0" baseline="0" dirty="0" smtClean="0"/>
              <a:t>Now, raise your hands if your group is still correct.</a:t>
            </a:r>
          </a:p>
          <a:p>
            <a:pPr marL="0" marR="0" indent="0" algn="l" defTabSz="914400" rtl="0" eaLnBrk="1" fontAlgn="auto" latinLnBrk="0" hangingPunct="1">
              <a:lnSpc>
                <a:spcPct val="100000"/>
              </a:lnSpc>
              <a:spcBef>
                <a:spcPts val="0"/>
              </a:spcBef>
              <a:spcAft>
                <a:spcPts val="0"/>
              </a:spcAft>
              <a:buClrTx/>
              <a:buSzTx/>
              <a:buFontTx/>
              <a:buNone/>
              <a:tabLst/>
              <a:defRPr/>
            </a:pPr>
            <a:endParaRPr lang="en-US" i="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i="0" baseline="0" dirty="0" smtClean="0"/>
              <a:t>Now flip over all cards that you incorrectly categorized. We will discuss these together. </a:t>
            </a:r>
          </a:p>
          <a:p>
            <a:pPr marL="0" marR="0" indent="0" algn="l" defTabSz="914400" rtl="0" eaLnBrk="1" fontAlgn="auto" latinLnBrk="0" hangingPunct="1">
              <a:lnSpc>
                <a:spcPct val="100000"/>
              </a:lnSpc>
              <a:spcBef>
                <a:spcPts val="0"/>
              </a:spcBef>
              <a:spcAft>
                <a:spcPts val="0"/>
              </a:spcAft>
              <a:buClrTx/>
              <a:buSzTx/>
              <a:buFontTx/>
              <a:buNone/>
              <a:tabLst/>
              <a:defRPr/>
            </a:pPr>
            <a:endParaRPr lang="en-US" i="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i="1" baseline="0" dirty="0" smtClean="0"/>
              <a:t>Note: Ask one group to identify a card that they incorrectly categorized. Write this down to refer to later. Move to the next group and ask them to identify another card they </a:t>
            </a:r>
            <a:r>
              <a:rPr lang="en-US" i="1" baseline="0" dirty="0" err="1" smtClean="0"/>
              <a:t>miscategorized</a:t>
            </a:r>
            <a:r>
              <a:rPr lang="en-US" i="1" baseline="0" dirty="0" smtClean="0"/>
              <a:t> that is different from the one mentioned by the first group, and so on, until all </a:t>
            </a:r>
            <a:r>
              <a:rPr lang="en-US" i="1" baseline="0" dirty="0" err="1" smtClean="0"/>
              <a:t>miscategorized</a:t>
            </a:r>
            <a:r>
              <a:rPr lang="en-US" i="1" baseline="0" dirty="0" smtClean="0"/>
              <a:t> cards have been noted. When you have completed this task, advance to the next slide.</a:t>
            </a:r>
          </a:p>
        </p:txBody>
      </p:sp>
      <p:sp>
        <p:nvSpPr>
          <p:cNvPr id="4" name="Slide Number Placeholder 3"/>
          <p:cNvSpPr>
            <a:spLocks noGrp="1"/>
          </p:cNvSpPr>
          <p:nvPr>
            <p:ph type="sldNum" sz="quarter" idx="10"/>
          </p:nvPr>
        </p:nvSpPr>
        <p:spPr/>
        <p:txBody>
          <a:bodyPr/>
          <a:lstStyle/>
          <a:p>
            <a:fld id="{E33E5031-21EA-4293-8BF2-8C26002C6281}" type="slidenum">
              <a:rPr lang="en-US" smtClean="0"/>
              <a:t>4</a:t>
            </a:fld>
            <a:endParaRPr lang="en-US"/>
          </a:p>
        </p:txBody>
      </p:sp>
    </p:spTree>
    <p:extLst>
      <p:ext uri="{BB962C8B-B14F-4D97-AF65-F5344CB8AC3E}">
        <p14:creationId xmlns:p14="http://schemas.microsoft.com/office/powerpoint/2010/main" val="32185303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49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l" defTabSz="914400" rtl="0" eaLnBrk="1" fontAlgn="auto" latinLnBrk="0" hangingPunct="1">
              <a:lnSpc>
                <a:spcPct val="100000"/>
              </a:lnSpc>
              <a:spcBef>
                <a:spcPct val="0"/>
              </a:spcBef>
              <a:spcAft>
                <a:spcPts val="0"/>
              </a:spcAft>
              <a:buClrTx/>
              <a:buSzTx/>
              <a:buFontTx/>
              <a:buNone/>
              <a:tabLst/>
              <a:defRPr/>
            </a:pPr>
            <a:r>
              <a:rPr lang="en-US" i="1" dirty="0" smtClean="0"/>
              <a:t>Facilitator’s</a:t>
            </a:r>
            <a:r>
              <a:rPr lang="en-US" i="1" baseline="0" dirty="0" smtClean="0"/>
              <a:t> script</a:t>
            </a:r>
          </a:p>
          <a:p>
            <a:pPr eaLnBrk="1" hangingPunct="1">
              <a:spcBef>
                <a:spcPct val="0"/>
              </a:spcBef>
            </a:pPr>
            <a:endParaRPr lang="en-US" altLang="en-US" dirty="0" smtClean="0"/>
          </a:p>
          <a:p>
            <a:pPr eaLnBrk="1" hangingPunct="1">
              <a:spcBef>
                <a:spcPct val="0"/>
              </a:spcBef>
            </a:pPr>
            <a:endParaRPr lang="en-US" altLang="en-US" dirty="0" smtClean="0"/>
          </a:p>
          <a:p>
            <a:pPr eaLnBrk="1" hangingPunct="1">
              <a:spcBef>
                <a:spcPct val="0"/>
              </a:spcBef>
            </a:pPr>
            <a:r>
              <a:rPr lang="en-US" sz="1200" i="0" kern="1200" dirty="0" smtClean="0">
                <a:solidFill>
                  <a:schemeClr val="tx1"/>
                </a:solidFill>
                <a:effectLst/>
                <a:latin typeface="+mn-lt"/>
                <a:ea typeface="+mn-ea"/>
                <a:cs typeface="+mn-cs"/>
              </a:rPr>
              <a:t>Before we begin to discuss the cards, let’s take a look at some definitions of community-based and ecosystem-based adaptation.</a:t>
            </a:r>
          </a:p>
          <a:p>
            <a:pPr eaLnBrk="1" hangingPunct="1">
              <a:spcBef>
                <a:spcPct val="0"/>
              </a:spcBef>
            </a:pPr>
            <a:endParaRPr lang="en-US" altLang="en-US" sz="1200" i="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ct val="0"/>
              </a:spcBef>
              <a:spcAft>
                <a:spcPts val="0"/>
              </a:spcAft>
              <a:buClrTx/>
              <a:buSzTx/>
              <a:buFontTx/>
              <a:buNone/>
              <a:tabLst/>
              <a:defRPr/>
            </a:pPr>
            <a:r>
              <a:rPr lang="en-US" altLang="en-US" sz="1200" i="0" kern="1200" dirty="0" smtClean="0">
                <a:solidFill>
                  <a:schemeClr val="tx1"/>
                </a:solidFill>
                <a:effectLst/>
                <a:latin typeface="+mn-lt"/>
                <a:ea typeface="+mn-ea"/>
                <a:cs typeface="+mn-cs"/>
              </a:rPr>
              <a:t>There are</a:t>
            </a:r>
            <a:r>
              <a:rPr lang="en-US" altLang="en-US" sz="1200" i="0" kern="1200" baseline="0" dirty="0" smtClean="0">
                <a:solidFill>
                  <a:schemeClr val="tx1"/>
                </a:solidFill>
                <a:effectLst/>
                <a:latin typeface="+mn-lt"/>
                <a:ea typeface="+mn-ea"/>
                <a:cs typeface="+mn-cs"/>
              </a:rPr>
              <a:t> many definitions of community-based adaptation. The one on the screen is the definition developed by the </a:t>
            </a:r>
            <a:r>
              <a:rPr lang="en-US" sz="1200" b="0" i="0" u="none" strike="noStrike" kern="1200" dirty="0" smtClean="0">
                <a:solidFill>
                  <a:schemeClr val="tx1"/>
                </a:solidFill>
                <a:effectLst/>
                <a:latin typeface="+mn-lt"/>
                <a:ea typeface="+mn-ea"/>
                <a:cs typeface="+mn-cs"/>
                <a:hlinkClick r:id="rId3"/>
              </a:rPr>
              <a:t>International Institute for Environment and Development</a:t>
            </a:r>
            <a:r>
              <a:rPr lang="en-US" sz="1200" b="0" i="0" u="none" strike="noStrike" kern="1200" dirty="0" smtClean="0">
                <a:solidFill>
                  <a:schemeClr val="tx1"/>
                </a:solidFill>
                <a:effectLst/>
                <a:latin typeface="+mn-lt"/>
                <a:ea typeface="+mn-ea"/>
                <a:cs typeface="+mn-cs"/>
              </a:rPr>
              <a:t>. </a:t>
            </a:r>
          </a:p>
          <a:p>
            <a:pPr marL="0" marR="0" indent="0" algn="l" defTabSz="914400" rtl="0" eaLnBrk="1" fontAlgn="auto" latinLnBrk="0" hangingPunct="1">
              <a:lnSpc>
                <a:spcPct val="100000"/>
              </a:lnSpc>
              <a:spcBef>
                <a:spcPct val="0"/>
              </a:spcBef>
              <a:spcAft>
                <a:spcPts val="0"/>
              </a:spcAft>
              <a:buClrTx/>
              <a:buSzTx/>
              <a:buFontTx/>
              <a:buNone/>
              <a:tabLst/>
              <a:defRPr/>
            </a:pPr>
            <a:endParaRPr lang="en-US" sz="1200" b="0" i="0" u="none" strike="noStrike"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ct val="0"/>
              </a:spcBef>
              <a:spcAft>
                <a:spcPts val="0"/>
              </a:spcAft>
              <a:buClrTx/>
              <a:buSzTx/>
              <a:buFontTx/>
              <a:buNone/>
              <a:tabLst/>
              <a:defRPr/>
            </a:pPr>
            <a:r>
              <a:rPr lang="en-US" sz="1200" b="0" i="0" u="none" strike="noStrike" kern="1200" dirty="0" smtClean="0">
                <a:solidFill>
                  <a:schemeClr val="tx1"/>
                </a:solidFill>
                <a:effectLst/>
                <a:latin typeface="+mn-lt"/>
                <a:ea typeface="+mn-ea"/>
                <a:cs typeface="+mn-cs"/>
              </a:rPr>
              <a:t>One</a:t>
            </a:r>
            <a:r>
              <a:rPr lang="en-US" sz="1200" b="0" i="0" u="none" strike="noStrike" kern="1200" baseline="0" dirty="0" smtClean="0">
                <a:solidFill>
                  <a:schemeClr val="tx1"/>
                </a:solidFill>
                <a:effectLst/>
                <a:latin typeface="+mn-lt"/>
                <a:ea typeface="+mn-ea"/>
                <a:cs typeface="+mn-cs"/>
              </a:rPr>
              <a:t> common element among many definitions of CBA is the empowerment of the community to determine which adaptation path is best to meet its own needs.</a:t>
            </a:r>
            <a:endParaRPr lang="en-US" sz="1200" b="0" i="0" kern="1200" dirty="0" smtClean="0">
              <a:solidFill>
                <a:schemeClr val="tx1"/>
              </a:solidFill>
              <a:effectLst/>
              <a:latin typeface="+mn-lt"/>
              <a:ea typeface="+mn-ea"/>
              <a:cs typeface="+mn-cs"/>
            </a:endParaRPr>
          </a:p>
          <a:p>
            <a:pPr eaLnBrk="1" hangingPunct="1">
              <a:spcBef>
                <a:spcPct val="0"/>
              </a:spcBef>
            </a:pPr>
            <a:endParaRPr lang="en-US" altLang="en-US" i="0" dirty="0" smtClean="0"/>
          </a:p>
        </p:txBody>
      </p:sp>
      <p:sp>
        <p:nvSpPr>
          <p:cNvPr id="1249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anose="020F0502020204030204" pitchFamily="34" charset="0"/>
                <a:ea typeface="MS PGothic" panose="020B0600070205080204" pitchFamily="34" charset="-128"/>
              </a:defRPr>
            </a:lvl1pPr>
            <a:lvl2pPr marL="742950" indent="-285750" eaLnBrk="0" hangingPunct="0">
              <a:defRPr>
                <a:solidFill>
                  <a:schemeClr val="tx1"/>
                </a:solidFill>
                <a:latin typeface="Calibri" panose="020F0502020204030204" pitchFamily="34" charset="0"/>
                <a:ea typeface="MS PGothic" panose="020B0600070205080204" pitchFamily="34" charset="-128"/>
              </a:defRPr>
            </a:lvl2pPr>
            <a:lvl3pPr marL="1143000" indent="-228600" eaLnBrk="0" hangingPunct="0">
              <a:defRPr>
                <a:solidFill>
                  <a:schemeClr val="tx1"/>
                </a:solidFill>
                <a:latin typeface="Calibri" panose="020F0502020204030204" pitchFamily="34" charset="0"/>
                <a:ea typeface="MS PGothic" panose="020B0600070205080204" pitchFamily="34" charset="-128"/>
              </a:defRPr>
            </a:lvl3pPr>
            <a:lvl4pPr marL="1600200" indent="-228600" eaLnBrk="0" hangingPunct="0">
              <a:defRPr>
                <a:solidFill>
                  <a:schemeClr val="tx1"/>
                </a:solidFill>
                <a:latin typeface="Calibri" panose="020F0502020204030204" pitchFamily="34" charset="0"/>
                <a:ea typeface="MS PGothic" panose="020B0600070205080204" pitchFamily="34" charset="-128"/>
              </a:defRPr>
            </a:lvl4pPr>
            <a:lvl5pPr marL="2057400" indent="-228600" eaLnBrk="0" hangingPunct="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eaLnBrk="1" hangingPunct="1"/>
            <a:fld id="{5DD67D88-2043-4A3C-9808-6F16658E67C8}" type="slidenum">
              <a:rPr lang="en-US" altLang="en-US">
                <a:solidFill>
                  <a:srgbClr val="000000"/>
                </a:solidFill>
              </a:rPr>
              <a:pPr eaLnBrk="1" hangingPunct="1"/>
              <a:t>5</a:t>
            </a:fld>
            <a:endParaRPr lang="en-US" altLang="en-US">
              <a:solidFill>
                <a:srgbClr val="000000"/>
              </a:solidFill>
            </a:endParaRPr>
          </a:p>
        </p:txBody>
      </p:sp>
    </p:spTree>
    <p:extLst>
      <p:ext uri="{BB962C8B-B14F-4D97-AF65-F5344CB8AC3E}">
        <p14:creationId xmlns:p14="http://schemas.microsoft.com/office/powerpoint/2010/main" val="40074538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59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b="0" i="1" dirty="0" smtClean="0"/>
              <a:t>Facilitator’s script</a:t>
            </a:r>
            <a:endParaRPr lang="en-US" altLang="en-US" b="0" i="0" dirty="0" smtClean="0"/>
          </a:p>
          <a:p>
            <a:pPr eaLnBrk="1" hangingPunct="1">
              <a:spcBef>
                <a:spcPct val="0"/>
              </a:spcBef>
            </a:pPr>
            <a:endParaRPr lang="en-US" altLang="en-US" b="0" i="0" dirty="0" smtClean="0"/>
          </a:p>
          <a:p>
            <a:pPr eaLnBrk="1" hangingPunct="1">
              <a:spcBef>
                <a:spcPct val="0"/>
              </a:spcBef>
            </a:pPr>
            <a:r>
              <a:rPr lang="en-US" altLang="en-US" b="0" i="0" dirty="0" smtClean="0"/>
              <a:t>Ecosystem-based adaptation has</a:t>
            </a:r>
            <a:r>
              <a:rPr lang="en-US" altLang="en-US" b="0" i="0" baseline="0" dirty="0" smtClean="0"/>
              <a:t> a single definition agreed upon </a:t>
            </a:r>
            <a:r>
              <a:rPr lang="en-US" altLang="en-US" i="0" dirty="0" smtClean="0"/>
              <a:t>the</a:t>
            </a:r>
            <a:r>
              <a:rPr lang="en-US" altLang="en-US" i="0" baseline="0" dirty="0" smtClean="0"/>
              <a:t> Convention on Biological Diversity</a:t>
            </a:r>
            <a:r>
              <a:rPr lang="en-US" altLang="en-US" i="0" dirty="0" smtClean="0"/>
              <a:t> in 2009. This is the first line of that very</a:t>
            </a:r>
            <a:r>
              <a:rPr lang="en-US" altLang="en-US" i="0" baseline="0" dirty="0" smtClean="0"/>
              <a:t> long definition. </a:t>
            </a:r>
          </a:p>
          <a:p>
            <a:pPr eaLnBrk="1" hangingPunct="1">
              <a:spcBef>
                <a:spcPct val="0"/>
              </a:spcBef>
            </a:pPr>
            <a:endParaRPr lang="en-US" altLang="en-US" b="1" i="0" baseline="0" dirty="0" smtClean="0"/>
          </a:p>
          <a:p>
            <a:pPr eaLnBrk="1" hangingPunct="1">
              <a:spcBef>
                <a:spcPct val="0"/>
              </a:spcBef>
            </a:pPr>
            <a:r>
              <a:rPr lang="en-US" altLang="en-US" b="0" i="0" baseline="0" dirty="0" smtClean="0"/>
              <a:t>The important thing to understand about EBA is that it is designed to help </a:t>
            </a:r>
            <a:r>
              <a:rPr lang="en-US" altLang="en-US" b="0" i="1" baseline="0" dirty="0" smtClean="0"/>
              <a:t>people</a:t>
            </a:r>
            <a:r>
              <a:rPr lang="en-US" altLang="en-US" b="0" i="0" baseline="0" dirty="0" smtClean="0"/>
              <a:t> adapt to climate change, not ecosystems or individuals species themselves. </a:t>
            </a:r>
          </a:p>
          <a:p>
            <a:pPr eaLnBrk="1" hangingPunct="1">
              <a:spcBef>
                <a:spcPct val="0"/>
              </a:spcBef>
            </a:pPr>
            <a:endParaRPr lang="en-US" altLang="en-US" b="0" i="0" baseline="0" dirty="0" smtClean="0"/>
          </a:p>
          <a:p>
            <a:pPr eaLnBrk="1" hangingPunct="1">
              <a:spcBef>
                <a:spcPct val="0"/>
              </a:spcBef>
            </a:pPr>
            <a:r>
              <a:rPr lang="en-US" altLang="en-US" b="0" i="0" baseline="0" dirty="0" smtClean="0"/>
              <a:t>Therefore, people’s adaptation needs must be clearly identified before designing an EBA strategy. </a:t>
            </a:r>
          </a:p>
          <a:p>
            <a:pPr eaLnBrk="1" hangingPunct="1">
              <a:spcBef>
                <a:spcPct val="0"/>
              </a:spcBef>
            </a:pPr>
            <a:endParaRPr lang="en-US" altLang="en-US" b="0" i="0" baseline="0" dirty="0" smtClean="0"/>
          </a:p>
          <a:p>
            <a:pPr eaLnBrk="1" hangingPunct="1">
              <a:spcBef>
                <a:spcPct val="0"/>
              </a:spcBef>
            </a:pPr>
            <a:r>
              <a:rPr lang="en-US" altLang="en-US" b="0" dirty="0" smtClean="0"/>
              <a:t>EBA is </a:t>
            </a:r>
            <a:r>
              <a:rPr lang="en-US" altLang="en-US" b="0" i="1" dirty="0" smtClean="0"/>
              <a:t>not</a:t>
            </a:r>
            <a:r>
              <a:rPr lang="en-US" altLang="en-US" b="0" i="0" dirty="0" smtClean="0"/>
              <a:t> meant to meet biodiversity</a:t>
            </a:r>
            <a:r>
              <a:rPr lang="en-US" altLang="en-US" b="0" i="0" baseline="0" dirty="0" smtClean="0"/>
              <a:t> </a:t>
            </a:r>
            <a:r>
              <a:rPr lang="en-US" altLang="en-US" b="0" i="0" dirty="0" smtClean="0"/>
              <a:t>conservation objectives as a primary outcome.</a:t>
            </a:r>
            <a:endParaRPr lang="en-US" altLang="en-US" b="0" i="0" baseline="0" dirty="0" smtClean="0"/>
          </a:p>
          <a:p>
            <a:pPr eaLnBrk="1" hangingPunct="1">
              <a:spcBef>
                <a:spcPct val="0"/>
              </a:spcBef>
            </a:pPr>
            <a:endParaRPr lang="en-US" altLang="en-US" b="0" i="0" baseline="0" dirty="0" smtClean="0"/>
          </a:p>
          <a:p>
            <a:pPr eaLnBrk="1" hangingPunct="1">
              <a:spcBef>
                <a:spcPct val="0"/>
              </a:spcBef>
            </a:pPr>
            <a:r>
              <a:rPr lang="en-US" altLang="en-US" b="0" i="0" baseline="0" dirty="0" smtClean="0"/>
              <a:t>However, it must be noted that ecosystems themselves must also be resilient to changes in climate if they are to be relied upon to provide adaptation services to people.</a:t>
            </a:r>
            <a:endParaRPr lang="en-US" altLang="en-US" b="0" dirty="0" smtClean="0"/>
          </a:p>
          <a:p>
            <a:pPr eaLnBrk="1" hangingPunct="1">
              <a:spcBef>
                <a:spcPct val="0"/>
              </a:spcBef>
            </a:pPr>
            <a:endParaRPr lang="en-US" altLang="en-US" b="1" dirty="0" smtClean="0"/>
          </a:p>
          <a:p>
            <a:pPr eaLnBrk="1" hangingPunct="1">
              <a:spcBef>
                <a:spcPct val="0"/>
              </a:spcBef>
            </a:pPr>
            <a:endParaRPr lang="en-US" altLang="en-US" b="1" dirty="0" smtClean="0"/>
          </a:p>
          <a:p>
            <a:pPr eaLnBrk="1" hangingPunct="1">
              <a:spcBef>
                <a:spcPct val="0"/>
              </a:spcBef>
            </a:pPr>
            <a:r>
              <a:rPr lang="en-US" altLang="en-US" b="0" i="1" dirty="0" smtClean="0"/>
              <a:t>Full</a:t>
            </a:r>
            <a:r>
              <a:rPr lang="en-US" altLang="en-US" b="0" i="1" baseline="0" dirty="0" smtClean="0"/>
              <a:t> definition for facilitator’s reference (do not read to audience)</a:t>
            </a:r>
            <a:endParaRPr lang="en-US" altLang="en-US" b="0" i="1" dirty="0" smtClean="0"/>
          </a:p>
          <a:p>
            <a:pPr eaLnBrk="1" hangingPunct="1">
              <a:spcBef>
                <a:spcPct val="0"/>
              </a:spcBef>
            </a:pPr>
            <a:endParaRPr lang="en-US" altLang="en-US" b="1" dirty="0" smtClean="0"/>
          </a:p>
          <a:p>
            <a:pPr eaLnBrk="1" hangingPunct="1">
              <a:spcBef>
                <a:spcPct val="0"/>
              </a:spcBef>
            </a:pPr>
            <a:r>
              <a:rPr lang="en-US" altLang="en-US" b="1" i="0" dirty="0" smtClean="0"/>
              <a:t>“Ecosystem-based adaptation is the use of Biodiversity and ecosystem services as part of an overall adaptation strategy to help people to adapt to the adverse effects of climate change.</a:t>
            </a:r>
            <a:r>
              <a:rPr lang="en-US" altLang="en-US" i="0" dirty="0" smtClean="0"/>
              <a:t> Ecosystem-based adaptation uses the range of opportunities for the sustainable management, conservation, and restoration of ecosystems to provide services that enable people to adapt to the impacts of climate change. It aims to maintain and increase the resilience and reduce the vulnerability of ecosystems and people in the face of the adverse effects of climate change. Ecosystem-based adaptation is most appropriately integrated into broader adaptation and development strategies.”</a:t>
            </a:r>
          </a:p>
          <a:p>
            <a:pPr eaLnBrk="1" hangingPunct="1">
              <a:spcBef>
                <a:spcPct val="0"/>
              </a:spcBef>
            </a:pPr>
            <a:r>
              <a:rPr lang="en-US" altLang="en-US" i="0" dirty="0" smtClean="0"/>
              <a:t>-- As defined by the Second Ad-hoc Technical Expert Group on Biodiversity and Climate Change in 2009. AHTEG is a group established by the Secretariat’s office on the Convention on Biological Diversity (CBD) to provide biodiversity-related information to the United Nations Framework Convention on Climate Change (UNFCCC).</a:t>
            </a:r>
          </a:p>
        </p:txBody>
      </p:sp>
      <p:sp>
        <p:nvSpPr>
          <p:cNvPr id="1259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anose="020F0502020204030204" pitchFamily="34" charset="0"/>
                <a:ea typeface="MS PGothic" panose="020B0600070205080204" pitchFamily="34" charset="-128"/>
              </a:defRPr>
            </a:lvl1pPr>
            <a:lvl2pPr marL="742950" indent="-285750" eaLnBrk="0" hangingPunct="0">
              <a:defRPr>
                <a:solidFill>
                  <a:schemeClr val="tx1"/>
                </a:solidFill>
                <a:latin typeface="Calibri" panose="020F0502020204030204" pitchFamily="34" charset="0"/>
                <a:ea typeface="MS PGothic" panose="020B0600070205080204" pitchFamily="34" charset="-128"/>
              </a:defRPr>
            </a:lvl2pPr>
            <a:lvl3pPr marL="1143000" indent="-228600" eaLnBrk="0" hangingPunct="0">
              <a:defRPr>
                <a:solidFill>
                  <a:schemeClr val="tx1"/>
                </a:solidFill>
                <a:latin typeface="Calibri" panose="020F0502020204030204" pitchFamily="34" charset="0"/>
                <a:ea typeface="MS PGothic" panose="020B0600070205080204" pitchFamily="34" charset="-128"/>
              </a:defRPr>
            </a:lvl3pPr>
            <a:lvl4pPr marL="1600200" indent="-228600" eaLnBrk="0" hangingPunct="0">
              <a:defRPr>
                <a:solidFill>
                  <a:schemeClr val="tx1"/>
                </a:solidFill>
                <a:latin typeface="Calibri" panose="020F0502020204030204" pitchFamily="34" charset="0"/>
                <a:ea typeface="MS PGothic" panose="020B0600070205080204" pitchFamily="34" charset="-128"/>
              </a:defRPr>
            </a:lvl4pPr>
            <a:lvl5pPr marL="2057400" indent="-228600" eaLnBrk="0" hangingPunct="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eaLnBrk="1" hangingPunct="1"/>
            <a:fld id="{0605DFD7-B758-4F9C-92A0-AD9A44E611BF}" type="slidenum">
              <a:rPr lang="en-US" altLang="en-US">
                <a:solidFill>
                  <a:srgbClr val="000000"/>
                </a:solidFill>
              </a:rPr>
              <a:pPr eaLnBrk="1" hangingPunct="1"/>
              <a:t>6</a:t>
            </a:fld>
            <a:endParaRPr lang="en-US" altLang="en-US">
              <a:solidFill>
                <a:srgbClr val="000000"/>
              </a:solidFill>
            </a:endParaRPr>
          </a:p>
        </p:txBody>
      </p:sp>
    </p:spTree>
    <p:extLst>
      <p:ext uri="{BB962C8B-B14F-4D97-AF65-F5344CB8AC3E}">
        <p14:creationId xmlns:p14="http://schemas.microsoft.com/office/powerpoint/2010/main" val="27985350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smtClean="0"/>
              <a:t>Facilitator’s script</a:t>
            </a:r>
          </a:p>
          <a:p>
            <a:endParaRPr lang="en-US" i="0" dirty="0" smtClean="0"/>
          </a:p>
          <a:p>
            <a:r>
              <a:rPr lang="en-US" i="0" dirty="0" smtClean="0"/>
              <a:t>So, now let’s discuss the activities</a:t>
            </a:r>
            <a:r>
              <a:rPr lang="en-US" i="0" baseline="0" dirty="0" smtClean="0"/>
              <a:t> on the cards that you had trouble categorizing correctly.</a:t>
            </a:r>
          </a:p>
          <a:p>
            <a:endParaRPr lang="en-US" i="0" baseline="0" dirty="0" smtClean="0"/>
          </a:p>
          <a:p>
            <a:r>
              <a:rPr lang="en-US" i="0" baseline="0" dirty="0" smtClean="0"/>
              <a:t>[CLICK]</a:t>
            </a:r>
          </a:p>
          <a:p>
            <a:endParaRPr lang="en-US" i="0" baseline="0" dirty="0" smtClean="0"/>
          </a:p>
          <a:p>
            <a:r>
              <a:rPr lang="en-US" i="0" dirty="0" smtClean="0"/>
              <a:t>First of all, for any activity</a:t>
            </a:r>
            <a:r>
              <a:rPr lang="en-US" i="0" baseline="0" dirty="0" smtClean="0"/>
              <a:t> to be considered “climate change adaptation” it must explicitly address vulnerabilities observed or projected changes in climate or climate-variability.</a:t>
            </a:r>
          </a:p>
          <a:p>
            <a:endParaRPr lang="en-US" i="0" baseline="0" dirty="0" smtClean="0"/>
          </a:p>
          <a:p>
            <a:r>
              <a:rPr lang="en-US" i="0" baseline="0" dirty="0" smtClean="0"/>
              <a:t>If the cards did not talk about changes in climate, then the activity cannot be considered climate change adaptation, whether or not the solution was ecosystem-based or community based.</a:t>
            </a:r>
          </a:p>
          <a:p>
            <a:endParaRPr lang="en-US" i="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i="0" baseline="0" dirty="0" smtClean="0"/>
              <a:t>[CLICK]</a:t>
            </a:r>
          </a:p>
          <a:p>
            <a:endParaRPr lang="en-US" i="0" dirty="0" smtClean="0"/>
          </a:p>
          <a:p>
            <a:r>
              <a:rPr lang="en-US" i="0" dirty="0" smtClean="0"/>
              <a:t>For an activity to be considered</a:t>
            </a:r>
            <a:r>
              <a:rPr lang="en-US" i="0" baseline="0" dirty="0" smtClean="0"/>
              <a:t> EBA, it must use nature or ecosystem services to help people adapt.</a:t>
            </a:r>
          </a:p>
          <a:p>
            <a:endParaRPr lang="en-US" i="0"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US" i="0" baseline="0" dirty="0" smtClean="0"/>
              <a:t>[CLICK]</a:t>
            </a:r>
          </a:p>
          <a:p>
            <a:endParaRPr lang="en-US" i="0" baseline="0" dirty="0" smtClean="0"/>
          </a:p>
          <a:p>
            <a:r>
              <a:rPr lang="en-US" i="0" baseline="0" dirty="0" smtClean="0"/>
              <a:t>And finally, for an activity to qualify as an example of CBA, it must show that the community is leading the adaptation process and making its own decisions.</a:t>
            </a:r>
          </a:p>
          <a:p>
            <a:endParaRPr lang="en-US" i="0" baseline="0" dirty="0" smtClean="0"/>
          </a:p>
          <a:p>
            <a:r>
              <a:rPr lang="en-US" i="0" baseline="0" dirty="0" smtClean="0"/>
              <a:t>Now, let’s turn to the cards that you miscategorized to discuss these.</a:t>
            </a:r>
          </a:p>
        </p:txBody>
      </p:sp>
      <p:sp>
        <p:nvSpPr>
          <p:cNvPr id="4" name="Slide Number Placeholder 3"/>
          <p:cNvSpPr>
            <a:spLocks noGrp="1"/>
          </p:cNvSpPr>
          <p:nvPr>
            <p:ph type="sldNum" sz="quarter" idx="10"/>
          </p:nvPr>
        </p:nvSpPr>
        <p:spPr/>
        <p:txBody>
          <a:bodyPr/>
          <a:lstStyle/>
          <a:p>
            <a:fld id="{E33E5031-21EA-4293-8BF2-8C26002C6281}" type="slidenum">
              <a:rPr lang="en-US" smtClean="0"/>
              <a:t>7</a:t>
            </a:fld>
            <a:endParaRPr lang="en-US"/>
          </a:p>
        </p:txBody>
      </p:sp>
    </p:spTree>
    <p:extLst>
      <p:ext uri="{BB962C8B-B14F-4D97-AF65-F5344CB8AC3E}">
        <p14:creationId xmlns:p14="http://schemas.microsoft.com/office/powerpoint/2010/main" val="28011214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A9122B5-EB2F-4F69-BF5A-61201563B082}" type="datetimeFigureOut">
              <a:rPr lang="en-US" smtClean="0">
                <a:solidFill>
                  <a:prstClr val="black">
                    <a:tint val="75000"/>
                  </a:prstClr>
                </a:solidFill>
              </a:rPr>
              <a:pPr/>
              <a:t>7/7/2015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5F84DB91-99AD-40FA-8CD3-3C311FADB3C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6668473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Full_Image">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76200"/>
            <a:ext cx="9144000" cy="6096000"/>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Subtitle 2"/>
          <p:cNvSpPr>
            <a:spLocks noGrp="1"/>
          </p:cNvSpPr>
          <p:nvPr>
            <p:ph type="subTitle" idx="10"/>
          </p:nvPr>
        </p:nvSpPr>
        <p:spPr>
          <a:xfrm>
            <a:off x="381000" y="6248400"/>
            <a:ext cx="5029200" cy="609600"/>
          </a:xfrm>
        </p:spPr>
        <p:txBody>
          <a:bodyPr>
            <a:noAutofit/>
          </a:bodyPr>
          <a:lstStyle>
            <a:lvl1pPr marL="0" indent="0" algn="l">
              <a:buNone/>
              <a:defRPr sz="2400" i="1" baseline="0">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42018965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Full_Image">
    <p:spTree>
      <p:nvGrpSpPr>
        <p:cNvPr id="1" name=""/>
        <p:cNvGrpSpPr/>
        <p:nvPr/>
      </p:nvGrpSpPr>
      <p:grpSpPr>
        <a:xfrm>
          <a:off x="0" y="0"/>
          <a:ext cx="0" cy="0"/>
          <a:chOff x="0" y="0"/>
          <a:chExt cx="0" cy="0"/>
        </a:xfrm>
      </p:grpSpPr>
      <p:pic>
        <p:nvPicPr>
          <p:cNvPr id="4" name="Picture 20" descr="45mm_freetab"/>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8458200" y="5948363"/>
            <a:ext cx="685800" cy="909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Content Placeholder 2"/>
          <p:cNvSpPr>
            <a:spLocks noGrp="1"/>
          </p:cNvSpPr>
          <p:nvPr>
            <p:ph idx="1"/>
          </p:nvPr>
        </p:nvSpPr>
        <p:spPr>
          <a:xfrm>
            <a:off x="0" y="-76200"/>
            <a:ext cx="9144000" cy="6096000"/>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ubtitle 2"/>
          <p:cNvSpPr>
            <a:spLocks noGrp="1"/>
          </p:cNvSpPr>
          <p:nvPr>
            <p:ph type="subTitle" idx="10"/>
          </p:nvPr>
        </p:nvSpPr>
        <p:spPr>
          <a:xfrm>
            <a:off x="381000" y="6248400"/>
            <a:ext cx="5029200" cy="609600"/>
          </a:xfrm>
        </p:spPr>
        <p:txBody>
          <a:bodyPr>
            <a:noAutofit/>
          </a:bodyPr>
          <a:lstStyle>
            <a:lvl1pPr marL="0" indent="0" algn="l">
              <a:buNone/>
              <a:defRPr sz="2400" i="1" baseline="0">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346275909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4_Title and Content">
    <p:spTree>
      <p:nvGrpSpPr>
        <p:cNvPr id="1" name=""/>
        <p:cNvGrpSpPr/>
        <p:nvPr/>
      </p:nvGrpSpPr>
      <p:grpSpPr>
        <a:xfrm>
          <a:off x="0" y="0"/>
          <a:ext cx="0" cy="0"/>
          <a:chOff x="0" y="0"/>
          <a:chExt cx="0" cy="0"/>
        </a:xfrm>
      </p:grpSpPr>
      <p:pic>
        <p:nvPicPr>
          <p:cNvPr id="5" name="Picture 20" descr="45mm_freetab"/>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8458200" y="5948363"/>
            <a:ext cx="685800" cy="909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Content Placeholder 2"/>
          <p:cNvSpPr>
            <a:spLocks noGrp="1"/>
          </p:cNvSpPr>
          <p:nvPr>
            <p:ph idx="13"/>
          </p:nvPr>
        </p:nvSpPr>
        <p:spPr>
          <a:xfrm>
            <a:off x="228600" y="5029200"/>
            <a:ext cx="8001000" cy="1676400"/>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 name="Title 1"/>
          <p:cNvSpPr>
            <a:spLocks noGrp="1"/>
          </p:cNvSpPr>
          <p:nvPr>
            <p:ph type="title"/>
          </p:nvPr>
        </p:nvSpPr>
        <p:spPr>
          <a:xfrm>
            <a:off x="228600" y="274638"/>
            <a:ext cx="8686800" cy="1143000"/>
          </a:xfrm>
        </p:spPr>
        <p:txBody>
          <a:bodyPr>
            <a:normAutofit/>
          </a:bodyPr>
          <a:lstStyle>
            <a:lvl1pPr>
              <a:defRPr sz="3600">
                <a:solidFill>
                  <a:schemeClr val="tx1">
                    <a:lumMod val="50000"/>
                    <a:lumOff val="50000"/>
                  </a:schemeClr>
                </a:solidFill>
              </a:defRPr>
            </a:lvl1pPr>
          </a:lstStyle>
          <a:p>
            <a:r>
              <a:rPr lang="en-US" smtClean="0"/>
              <a:t>Click to edit Master title style</a:t>
            </a:r>
            <a:endParaRPr lang="en-US"/>
          </a:p>
        </p:txBody>
      </p:sp>
      <p:sp>
        <p:nvSpPr>
          <p:cNvPr id="3" name="Content Placeholder 2"/>
          <p:cNvSpPr>
            <a:spLocks noGrp="1"/>
          </p:cNvSpPr>
          <p:nvPr>
            <p:ph idx="1"/>
          </p:nvPr>
        </p:nvSpPr>
        <p:spPr>
          <a:xfrm>
            <a:off x="228600" y="1524000"/>
            <a:ext cx="8686800" cy="3429000"/>
          </a:xfrm>
        </p:spPr>
        <p:txBody>
          <a:bodyPr/>
          <a:lstStyle>
            <a:lvl1pPr>
              <a:buClr>
                <a:schemeClr val="accent1"/>
              </a:buClr>
              <a:buFont typeface="Wingdings" pitchFamily="2" charset="2"/>
              <a:buChar char="§"/>
              <a:defRPr>
                <a:solidFill>
                  <a:schemeClr val="tx1">
                    <a:lumMod val="50000"/>
                    <a:lumOff val="50000"/>
                  </a:schemeClr>
                </a:solidFill>
              </a:defRPr>
            </a:lvl1pPr>
            <a:lvl2pPr>
              <a:buClr>
                <a:schemeClr val="accent3"/>
              </a:buClr>
              <a:buFont typeface="Wingdings" pitchFamily="2" charset="2"/>
              <a:buChar char="§"/>
              <a:defRPr>
                <a:solidFill>
                  <a:schemeClr val="tx1">
                    <a:lumMod val="50000"/>
                    <a:lumOff val="50000"/>
                  </a:schemeClr>
                </a:solidFill>
              </a:defRPr>
            </a:lvl2pPr>
            <a:lvl3pPr>
              <a:buClr>
                <a:schemeClr val="accent6"/>
              </a:buClr>
              <a:buFont typeface="Arial" pitchFamily="34" charset="0"/>
              <a:buChar char="•"/>
              <a:defRPr>
                <a:solidFill>
                  <a:schemeClr val="tx1">
                    <a:lumMod val="50000"/>
                    <a:lumOff val="50000"/>
                  </a:schemeClr>
                </a:solidFill>
              </a:defRPr>
            </a:lvl3pPr>
            <a:lvl4pPr>
              <a:buClr>
                <a:schemeClr val="tx2">
                  <a:lumMod val="50000"/>
                </a:schemeClr>
              </a:buClr>
              <a:buFont typeface="Courier New" pitchFamily="49" charset="0"/>
              <a:buChar char="o"/>
              <a:defRPr>
                <a:solidFill>
                  <a:schemeClr val="tx1">
                    <a:lumMod val="50000"/>
                    <a:lumOff val="50000"/>
                  </a:schemeClr>
                </a:solidFill>
              </a:defRPr>
            </a:lvl4pPr>
            <a:lvl5pPr>
              <a:buClr>
                <a:schemeClr val="tx2">
                  <a:lumMod val="50000"/>
                </a:schemeClr>
              </a:buClr>
              <a:buFont typeface="Courier New" pitchFamily="49" charset="0"/>
              <a:buChar char="o"/>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58411475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_Photo and bullets">
    <p:spTree>
      <p:nvGrpSpPr>
        <p:cNvPr id="1" name=""/>
        <p:cNvGrpSpPr/>
        <p:nvPr/>
      </p:nvGrpSpPr>
      <p:grpSpPr>
        <a:xfrm>
          <a:off x="0" y="0"/>
          <a:ext cx="0" cy="0"/>
          <a:chOff x="0" y="0"/>
          <a:chExt cx="0" cy="0"/>
        </a:xfrm>
      </p:grpSpPr>
      <p:cxnSp>
        <p:nvCxnSpPr>
          <p:cNvPr id="4" name="Straight Connector 6"/>
          <p:cNvCxnSpPr>
            <a:cxnSpLocks noChangeShapeType="1"/>
          </p:cNvCxnSpPr>
          <p:nvPr userDrawn="1"/>
        </p:nvCxnSpPr>
        <p:spPr bwMode="auto">
          <a:xfrm>
            <a:off x="457200" y="762000"/>
            <a:ext cx="7924800" cy="0"/>
          </a:xfrm>
          <a:prstGeom prst="line">
            <a:avLst/>
          </a:prstGeom>
          <a:noFill/>
          <a:ln w="3175">
            <a:solidFill>
              <a:srgbClr val="262626"/>
            </a:solidFill>
            <a:round/>
            <a:headEnd/>
            <a:tailEnd/>
          </a:ln>
          <a:effectLst>
            <a:outerShdw sx="999" sy="999" algn="ctr" rotWithShape="0">
              <a:schemeClr val="bg1"/>
            </a:outerShdw>
          </a:effectLst>
          <a:extLst>
            <a:ext uri="{909E8E84-426E-40DD-AFC4-6F175D3DCCD1}">
              <a14:hiddenFill xmlns:a14="http://schemas.microsoft.com/office/drawing/2010/main">
                <a:noFill/>
              </a14:hiddenFill>
            </a:ext>
          </a:extLst>
        </p:spPr>
      </p:cxnSp>
      <p:sp>
        <p:nvSpPr>
          <p:cNvPr id="5" name="Title 1"/>
          <p:cNvSpPr txBox="1">
            <a:spLocks/>
          </p:cNvSpPr>
          <p:nvPr userDrawn="1"/>
        </p:nvSpPr>
        <p:spPr>
          <a:xfrm>
            <a:off x="381000" y="0"/>
            <a:ext cx="8001000" cy="914400"/>
          </a:xfrm>
          <a:prstGeom prst="rect">
            <a:avLst/>
          </a:prstGeom>
        </p:spPr>
        <p:txBody>
          <a:bodyPr anchor="ctr"/>
          <a:lstStyle>
            <a:lvl1pPr algn="l">
              <a:defRPr sz="3200" b="1" baseline="0">
                <a:solidFill>
                  <a:schemeClr val="tx1">
                    <a:lumMod val="85000"/>
                    <a:lumOff val="15000"/>
                  </a:schemeClr>
                </a:solidFill>
                <a:latin typeface="Calibri" pitchFamily="34" charset="0"/>
              </a:defRPr>
            </a:lvl1pPr>
          </a:lstStyle>
          <a:p>
            <a:pPr>
              <a:spcBef>
                <a:spcPct val="0"/>
              </a:spcBef>
              <a:defRPr/>
            </a:pPr>
            <a:r>
              <a:rPr lang="en-US" smtClean="0">
                <a:solidFill>
                  <a:prstClr val="black">
                    <a:lumMod val="85000"/>
                    <a:lumOff val="15000"/>
                  </a:prstClr>
                </a:solidFill>
                <a:ea typeface="MS PGothic" panose="020B0600070205080204" pitchFamily="34" charset="-128"/>
              </a:rPr>
              <a:t>Click to edit Master title style</a:t>
            </a:r>
            <a:endParaRPr lang="en-US" dirty="0">
              <a:solidFill>
                <a:prstClr val="black">
                  <a:lumMod val="85000"/>
                  <a:lumOff val="15000"/>
                </a:prstClr>
              </a:solidFill>
              <a:ea typeface="MS PGothic" panose="020B0600070205080204" pitchFamily="34" charset="-128"/>
            </a:endParaRPr>
          </a:p>
        </p:txBody>
      </p:sp>
      <p:sp>
        <p:nvSpPr>
          <p:cNvPr id="7" name="Content Placeholder 2"/>
          <p:cNvSpPr>
            <a:spLocks noGrp="1"/>
          </p:cNvSpPr>
          <p:nvPr>
            <p:ph idx="13"/>
          </p:nvPr>
        </p:nvSpPr>
        <p:spPr>
          <a:xfrm>
            <a:off x="4495800" y="1524000"/>
            <a:ext cx="4419600" cy="5181600"/>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Content Placeholder 2"/>
          <p:cNvSpPr>
            <a:spLocks noGrp="1"/>
          </p:cNvSpPr>
          <p:nvPr>
            <p:ph idx="1"/>
          </p:nvPr>
        </p:nvSpPr>
        <p:spPr>
          <a:xfrm>
            <a:off x="228600" y="1524000"/>
            <a:ext cx="4191000" cy="5181600"/>
          </a:xfrm>
        </p:spPr>
        <p:txBody>
          <a:bodyPr/>
          <a:lstStyle>
            <a:lvl1pPr>
              <a:buClr>
                <a:schemeClr val="accent1"/>
              </a:buClr>
              <a:buFont typeface="Wingdings" pitchFamily="2" charset="2"/>
              <a:buChar char="§"/>
              <a:defRPr>
                <a:solidFill>
                  <a:schemeClr val="tx1">
                    <a:lumMod val="50000"/>
                    <a:lumOff val="50000"/>
                  </a:schemeClr>
                </a:solidFill>
              </a:defRPr>
            </a:lvl1pPr>
            <a:lvl2pPr>
              <a:buClr>
                <a:schemeClr val="accent3"/>
              </a:buClr>
              <a:buFont typeface="Wingdings" pitchFamily="2" charset="2"/>
              <a:buChar char="§"/>
              <a:defRPr>
                <a:solidFill>
                  <a:schemeClr val="tx1">
                    <a:lumMod val="50000"/>
                    <a:lumOff val="50000"/>
                  </a:schemeClr>
                </a:solidFill>
              </a:defRPr>
            </a:lvl2pPr>
            <a:lvl3pPr>
              <a:buClr>
                <a:schemeClr val="accent6"/>
              </a:buClr>
              <a:buFont typeface="Arial" pitchFamily="34" charset="0"/>
              <a:buChar char="•"/>
              <a:defRPr>
                <a:solidFill>
                  <a:schemeClr val="tx1">
                    <a:lumMod val="50000"/>
                    <a:lumOff val="50000"/>
                  </a:schemeClr>
                </a:solidFill>
              </a:defRPr>
            </a:lvl3pPr>
            <a:lvl4pPr>
              <a:buClr>
                <a:schemeClr val="tx2">
                  <a:lumMod val="50000"/>
                </a:schemeClr>
              </a:buClr>
              <a:buFont typeface="Courier New" pitchFamily="49" charset="0"/>
              <a:buChar char="o"/>
              <a:defRPr>
                <a:solidFill>
                  <a:schemeClr val="tx1">
                    <a:lumMod val="50000"/>
                    <a:lumOff val="50000"/>
                  </a:schemeClr>
                </a:solidFill>
              </a:defRPr>
            </a:lvl4pPr>
            <a:lvl5pPr>
              <a:buClr>
                <a:schemeClr val="tx2">
                  <a:lumMod val="50000"/>
                </a:schemeClr>
              </a:buClr>
              <a:buFont typeface="Courier New" pitchFamily="49" charset="0"/>
              <a:buChar char="o"/>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3789583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Content only">
    <p:spTree>
      <p:nvGrpSpPr>
        <p:cNvPr id="1" name=""/>
        <p:cNvGrpSpPr/>
        <p:nvPr/>
      </p:nvGrpSpPr>
      <p:grpSpPr>
        <a:xfrm>
          <a:off x="0" y="0"/>
          <a:ext cx="0" cy="0"/>
          <a:chOff x="0" y="0"/>
          <a:chExt cx="0" cy="0"/>
        </a:xfrm>
      </p:grpSpPr>
    </p:spTree>
    <p:extLst>
      <p:ext uri="{BB962C8B-B14F-4D97-AF65-F5344CB8AC3E}">
        <p14:creationId xmlns:p14="http://schemas.microsoft.com/office/powerpoint/2010/main" val="1827005946"/>
      </p:ext>
    </p:extLst>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fld id="{364786C3-6BC6-4CE0-B0CC-A6D832708D02}" type="datetimeFigureOut">
              <a:rPr lang="it-IT"/>
              <a:pPr>
                <a:defRPr/>
              </a:pPr>
              <a:t>07/07/2015</a:t>
            </a:fld>
            <a:endParaRPr lang="it-IT"/>
          </a:p>
        </p:txBody>
      </p:sp>
      <p:sp>
        <p:nvSpPr>
          <p:cNvPr id="3" name="Footer Placeholder 2"/>
          <p:cNvSpPr>
            <a:spLocks noGrp="1"/>
          </p:cNvSpPr>
          <p:nvPr>
            <p:ph type="ftr" sz="quarter" idx="11"/>
          </p:nvPr>
        </p:nvSpPr>
        <p:spPr/>
        <p:txBody>
          <a:bodyPr/>
          <a:lstStyle>
            <a:lvl1pPr>
              <a:defRPr/>
            </a:lvl1pPr>
          </a:lstStyle>
          <a:p>
            <a:pPr>
              <a:defRPr/>
            </a:pPr>
            <a:endParaRPr lang="it-IT"/>
          </a:p>
        </p:txBody>
      </p:sp>
      <p:sp>
        <p:nvSpPr>
          <p:cNvPr id="4" name="Slide Number Placeholder 3"/>
          <p:cNvSpPr>
            <a:spLocks noGrp="1"/>
          </p:cNvSpPr>
          <p:nvPr>
            <p:ph type="sldNum" sz="quarter" idx="12"/>
          </p:nvPr>
        </p:nvSpPr>
        <p:spPr/>
        <p:txBody>
          <a:bodyPr/>
          <a:lstStyle>
            <a:lvl1pPr>
              <a:defRPr/>
            </a:lvl1pPr>
          </a:lstStyle>
          <a:p>
            <a:fld id="{5D8AA5CB-4B9B-43B2-ACBC-C5785C860B6F}" type="slidenum">
              <a:rPr lang="it-IT" altLang="en-US"/>
              <a:pPr/>
              <a:t>‹#›</a:t>
            </a:fld>
            <a:endParaRPr lang="it-IT" altLang="en-US"/>
          </a:p>
        </p:txBody>
      </p:sp>
    </p:spTree>
    <p:extLst>
      <p:ext uri="{BB962C8B-B14F-4D97-AF65-F5344CB8AC3E}">
        <p14:creationId xmlns:p14="http://schemas.microsoft.com/office/powerpoint/2010/main" val="29576754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7" y="1535113"/>
            <a:ext cx="4041775"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A9122B5-EB2F-4F69-BF5A-61201563B082}" type="datetimeFigureOut">
              <a:rPr lang="en-US" smtClean="0">
                <a:solidFill>
                  <a:prstClr val="black">
                    <a:tint val="75000"/>
                  </a:prstClr>
                </a:solidFill>
              </a:rPr>
              <a:pPr/>
              <a:t>7/7/2015</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5F84DB91-99AD-40FA-8CD3-3C311FADB3C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602670964"/>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7" name="Content Placeholder 2"/>
          <p:cNvSpPr>
            <a:spLocks noGrp="1"/>
          </p:cNvSpPr>
          <p:nvPr>
            <p:ph idx="13"/>
          </p:nvPr>
        </p:nvSpPr>
        <p:spPr>
          <a:xfrm>
            <a:off x="4572000" y="0"/>
            <a:ext cx="4572000" cy="6858000"/>
          </a:xfrm>
        </p:spPr>
        <p:txBody>
          <a:bodyPr lIns="0" tIns="0" rIns="0" bIns="0">
            <a:normAutofit/>
          </a:bodyPr>
          <a:lstStyle>
            <a:lvl1pPr>
              <a:defRPr sz="1800">
                <a:solidFill>
                  <a:schemeClr val="tx1">
                    <a:lumMod val="50000"/>
                    <a:lumOff val="50000"/>
                  </a:schemeClr>
                </a:solidFill>
              </a:defRPr>
            </a:lvl1pPr>
            <a:lvl2pPr>
              <a:defRPr sz="1800">
                <a:solidFill>
                  <a:schemeClr val="tx1">
                    <a:lumMod val="50000"/>
                    <a:lumOff val="50000"/>
                  </a:schemeClr>
                </a:solidFill>
              </a:defRPr>
            </a:lvl2pPr>
            <a:lvl3pPr>
              <a:defRPr sz="1800">
                <a:solidFill>
                  <a:schemeClr val="tx1">
                    <a:lumMod val="50000"/>
                    <a:lumOff val="50000"/>
                  </a:schemeClr>
                </a:solidFill>
              </a:defRPr>
            </a:lvl3pPr>
            <a:lvl4pPr>
              <a:defRPr sz="1800">
                <a:solidFill>
                  <a:schemeClr val="tx1">
                    <a:lumMod val="50000"/>
                    <a:lumOff val="50000"/>
                  </a:schemeClr>
                </a:solidFill>
              </a:defRPr>
            </a:lvl4pPr>
            <a:lvl5pPr>
              <a:defRPr sz="1800">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 name="Title 1"/>
          <p:cNvSpPr>
            <a:spLocks noGrp="1"/>
          </p:cNvSpPr>
          <p:nvPr>
            <p:ph type="title"/>
          </p:nvPr>
        </p:nvSpPr>
        <p:spPr>
          <a:xfrm>
            <a:off x="228600" y="0"/>
            <a:ext cx="4343400" cy="914400"/>
          </a:xfrm>
        </p:spPr>
        <p:txBody>
          <a:bodyPr>
            <a:noAutofit/>
          </a:bodyPr>
          <a:lstStyle>
            <a:lvl1pPr algn="l">
              <a:defRPr sz="2200">
                <a:solidFill>
                  <a:schemeClr val="tx1">
                    <a:lumMod val="85000"/>
                    <a:lumOff val="15000"/>
                  </a:schemeClr>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228600" y="1143000"/>
            <a:ext cx="4191000" cy="5562600"/>
          </a:xfrm>
        </p:spPr>
        <p:txBody>
          <a:bodyPr>
            <a:normAutofit/>
          </a:bodyPr>
          <a:lstStyle>
            <a:lvl1pPr>
              <a:buClrTx/>
              <a:buFont typeface="Arial" pitchFamily="34" charset="0"/>
              <a:buChar char="•"/>
              <a:defRPr sz="1800">
                <a:solidFill>
                  <a:schemeClr val="tx1">
                    <a:lumMod val="50000"/>
                    <a:lumOff val="50000"/>
                  </a:schemeClr>
                </a:solidFill>
              </a:defRPr>
            </a:lvl1pPr>
            <a:lvl2pPr>
              <a:buClrTx/>
              <a:buFont typeface="Wingdings" pitchFamily="2" charset="2"/>
              <a:buChar char="§"/>
              <a:defRPr sz="1800">
                <a:solidFill>
                  <a:schemeClr val="tx1">
                    <a:lumMod val="50000"/>
                    <a:lumOff val="50000"/>
                  </a:schemeClr>
                </a:solidFill>
              </a:defRPr>
            </a:lvl2pPr>
            <a:lvl3pPr>
              <a:buClrTx/>
              <a:buFont typeface="Arial" pitchFamily="34" charset="0"/>
              <a:buChar char="•"/>
              <a:defRPr sz="1800">
                <a:solidFill>
                  <a:schemeClr val="tx1">
                    <a:lumMod val="50000"/>
                    <a:lumOff val="50000"/>
                  </a:schemeClr>
                </a:solidFill>
              </a:defRPr>
            </a:lvl3pPr>
            <a:lvl4pPr>
              <a:buClrTx/>
              <a:buFont typeface="Courier New" pitchFamily="49" charset="0"/>
              <a:buChar char="o"/>
              <a:defRPr sz="1800">
                <a:solidFill>
                  <a:schemeClr val="tx1">
                    <a:lumMod val="50000"/>
                    <a:lumOff val="50000"/>
                  </a:schemeClr>
                </a:solidFill>
              </a:defRPr>
            </a:lvl4pPr>
            <a:lvl5pPr>
              <a:buClrTx/>
              <a:buFont typeface="Courier New" pitchFamily="49" charset="0"/>
              <a:buChar char="o"/>
              <a:defRPr sz="1800">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3588990"/>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7" name="Content Placeholder 2"/>
          <p:cNvSpPr>
            <a:spLocks noGrp="1"/>
          </p:cNvSpPr>
          <p:nvPr>
            <p:ph idx="13"/>
          </p:nvPr>
        </p:nvSpPr>
        <p:spPr>
          <a:xfrm>
            <a:off x="3657600" y="838200"/>
            <a:ext cx="5181600" cy="3429000"/>
          </a:xfrm>
        </p:spPr>
        <p:txBody>
          <a:bodyPr lIns="0" tIns="0" rIns="0" bIns="0"/>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Content Placeholder 2"/>
          <p:cNvSpPr>
            <a:spLocks noGrp="1"/>
          </p:cNvSpPr>
          <p:nvPr>
            <p:ph idx="1"/>
          </p:nvPr>
        </p:nvSpPr>
        <p:spPr>
          <a:xfrm>
            <a:off x="304800" y="838200"/>
            <a:ext cx="3200400" cy="3429000"/>
          </a:xfrm>
        </p:spPr>
        <p:txBody>
          <a:bodyPr/>
          <a:lstStyle>
            <a:lvl1pPr>
              <a:buClrTx/>
              <a:buFont typeface="Wingdings" pitchFamily="2" charset="2"/>
              <a:buChar char="§"/>
              <a:defRPr>
                <a:solidFill>
                  <a:schemeClr val="tx1">
                    <a:lumMod val="50000"/>
                    <a:lumOff val="50000"/>
                  </a:schemeClr>
                </a:solidFill>
              </a:defRPr>
            </a:lvl1pPr>
            <a:lvl2pPr>
              <a:buClrTx/>
              <a:buFont typeface="Arial" pitchFamily="34" charset="0"/>
              <a:buChar char="•"/>
              <a:defRPr>
                <a:solidFill>
                  <a:schemeClr val="tx1">
                    <a:lumMod val="50000"/>
                    <a:lumOff val="50000"/>
                  </a:schemeClr>
                </a:solidFill>
              </a:defRPr>
            </a:lvl2pPr>
            <a:lvl3pPr>
              <a:buClrTx/>
              <a:buFont typeface="Arial" pitchFamily="34" charset="0"/>
              <a:buChar char="•"/>
              <a:defRPr>
                <a:solidFill>
                  <a:schemeClr val="tx1">
                    <a:lumMod val="50000"/>
                    <a:lumOff val="50000"/>
                  </a:schemeClr>
                </a:solidFill>
              </a:defRPr>
            </a:lvl3pPr>
            <a:lvl4pPr>
              <a:buClrTx/>
              <a:buFont typeface="Courier New" pitchFamily="49" charset="0"/>
              <a:buChar char="o"/>
              <a:defRPr>
                <a:solidFill>
                  <a:schemeClr val="tx1">
                    <a:lumMod val="50000"/>
                    <a:lumOff val="50000"/>
                  </a:schemeClr>
                </a:solidFill>
              </a:defRPr>
            </a:lvl4pPr>
            <a:lvl5pPr>
              <a:buClrTx/>
              <a:buFont typeface="Courier New" pitchFamily="49" charset="0"/>
              <a:buChar char="o"/>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Content Placeholder 2"/>
          <p:cNvSpPr>
            <a:spLocks noGrp="1"/>
          </p:cNvSpPr>
          <p:nvPr>
            <p:ph idx="14"/>
          </p:nvPr>
        </p:nvSpPr>
        <p:spPr>
          <a:xfrm>
            <a:off x="304800" y="4495800"/>
            <a:ext cx="8534400" cy="2057400"/>
          </a:xfrm>
        </p:spPr>
        <p:txBody>
          <a:bodyPr lIns="0" tIns="0" rIns="0" bIns="0">
            <a:normAutofit/>
          </a:bodyPr>
          <a:lstStyle>
            <a:lvl1pPr>
              <a:buFont typeface="Wingdings" pitchFamily="2" charset="2"/>
              <a:buChar char="§"/>
              <a:defRPr sz="1800">
                <a:solidFill>
                  <a:schemeClr val="tx1">
                    <a:lumMod val="50000"/>
                    <a:lumOff val="50000"/>
                  </a:schemeClr>
                </a:solidFill>
              </a:defRPr>
            </a:lvl1pPr>
            <a:lvl2pPr>
              <a:buFont typeface="Arial" pitchFamily="34" charset="0"/>
              <a:buChar char="•"/>
              <a:defRPr sz="1800">
                <a:solidFill>
                  <a:schemeClr val="tx1">
                    <a:lumMod val="50000"/>
                    <a:lumOff val="50000"/>
                  </a:schemeClr>
                </a:solidFill>
              </a:defRPr>
            </a:lvl2pPr>
            <a:lvl3pPr>
              <a:buFont typeface="Courier New" pitchFamily="49" charset="0"/>
              <a:buChar char="o"/>
              <a:defRPr sz="1800">
                <a:solidFill>
                  <a:schemeClr val="tx1">
                    <a:lumMod val="50000"/>
                    <a:lumOff val="50000"/>
                  </a:schemeClr>
                </a:solidFill>
              </a:defRPr>
            </a:lvl3pPr>
            <a:lvl4pPr>
              <a:defRPr sz="1800">
                <a:solidFill>
                  <a:schemeClr val="tx1">
                    <a:lumMod val="50000"/>
                    <a:lumOff val="50000"/>
                  </a:schemeClr>
                </a:solidFill>
              </a:defRPr>
            </a:lvl4pPr>
            <a:lvl5pPr>
              <a:defRPr sz="1800">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6072138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4" name="Picture 20" descr="45mm_freetab"/>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8229600" y="5638800"/>
            <a:ext cx="838200" cy="11112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 name="Straight Connector 4"/>
          <p:cNvCxnSpPr/>
          <p:nvPr userDrawn="1"/>
        </p:nvCxnSpPr>
        <p:spPr>
          <a:xfrm rot="5400000">
            <a:off x="5332414" y="6172201"/>
            <a:ext cx="763588" cy="1587"/>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
        <p:nvSpPr>
          <p:cNvPr id="3" name="Subtitle 2"/>
          <p:cNvSpPr>
            <a:spLocks noGrp="1"/>
          </p:cNvSpPr>
          <p:nvPr>
            <p:ph type="subTitle" idx="1"/>
          </p:nvPr>
        </p:nvSpPr>
        <p:spPr>
          <a:xfrm>
            <a:off x="0" y="5638800"/>
            <a:ext cx="5410200" cy="1219200"/>
          </a:xfrm>
        </p:spPr>
        <p:txBody>
          <a:bodyPr>
            <a:noAutofit/>
          </a:bodyPr>
          <a:lstStyle>
            <a:lvl1pPr marL="0" indent="0" algn="r">
              <a:buNone/>
              <a:defRPr sz="2800" baseline="0">
                <a:solidFill>
                  <a:schemeClr val="tx1">
                    <a:lumMod val="85000"/>
                    <a:lumOff val="1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2299422122"/>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20" descr="45mm_freetab"/>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8229600" y="5638800"/>
            <a:ext cx="838200" cy="1111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 name="Straight Connector 4"/>
          <p:cNvCxnSpPr/>
          <p:nvPr userDrawn="1"/>
        </p:nvCxnSpPr>
        <p:spPr>
          <a:xfrm rot="5400000">
            <a:off x="5332413" y="6172200"/>
            <a:ext cx="763588" cy="1587"/>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
        <p:nvSpPr>
          <p:cNvPr id="6" name="Subtitle 2"/>
          <p:cNvSpPr txBox="1">
            <a:spLocks/>
          </p:cNvSpPr>
          <p:nvPr userDrawn="1"/>
        </p:nvSpPr>
        <p:spPr>
          <a:xfrm>
            <a:off x="5791200" y="5715000"/>
            <a:ext cx="2590800" cy="1066800"/>
          </a:xfrm>
          <a:prstGeom prst="rect">
            <a:avLst/>
          </a:prstGeom>
          <a:solidFill>
            <a:schemeClr val="bg1"/>
          </a:solidFill>
        </p:spPr>
        <p:txBody>
          <a:bodyPr>
            <a:normAutofit/>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algn="l">
              <a:spcBef>
                <a:spcPct val="20000"/>
              </a:spcBef>
              <a:buFont typeface="Arial" pitchFamily="34" charset="0"/>
              <a:buNone/>
              <a:defRPr/>
            </a:pPr>
            <a:r>
              <a:rPr lang="en-US" sz="2000" dirty="0" smtClean="0">
                <a:solidFill>
                  <a:prstClr val="black">
                    <a:lumMod val="65000"/>
                    <a:lumOff val="35000"/>
                  </a:prstClr>
                </a:solidFill>
                <a:ea typeface="MS PGothic" panose="020B0600070205080204" pitchFamily="34" charset="-128"/>
              </a:rPr>
              <a:t>Shaun Martin</a:t>
            </a:r>
          </a:p>
          <a:p>
            <a:pPr algn="l">
              <a:spcBef>
                <a:spcPct val="20000"/>
              </a:spcBef>
              <a:buFont typeface="Arial" pitchFamily="34" charset="0"/>
              <a:buNone/>
              <a:defRPr/>
            </a:pPr>
            <a:r>
              <a:rPr lang="en-US" sz="2000" dirty="0" smtClean="0">
                <a:solidFill>
                  <a:prstClr val="black">
                    <a:lumMod val="65000"/>
                    <a:lumOff val="35000"/>
                  </a:prstClr>
                </a:solidFill>
                <a:ea typeface="MS PGothic" panose="020B0600070205080204" pitchFamily="34" charset="-128"/>
              </a:rPr>
              <a:t>Judy Oglethorpe</a:t>
            </a:r>
          </a:p>
        </p:txBody>
      </p:sp>
      <p:sp>
        <p:nvSpPr>
          <p:cNvPr id="3" name="Subtitle 2"/>
          <p:cNvSpPr>
            <a:spLocks noGrp="1"/>
          </p:cNvSpPr>
          <p:nvPr>
            <p:ph type="subTitle" idx="1"/>
          </p:nvPr>
        </p:nvSpPr>
        <p:spPr>
          <a:xfrm>
            <a:off x="0" y="5638800"/>
            <a:ext cx="5410200" cy="1219200"/>
          </a:xfrm>
        </p:spPr>
        <p:txBody>
          <a:bodyPr>
            <a:noAutofit/>
          </a:bodyPr>
          <a:lstStyle>
            <a:lvl1pPr marL="0" indent="0" algn="r">
              <a:buNone/>
              <a:defRPr sz="2800" baseline="0">
                <a:solidFill>
                  <a:schemeClr val="tx1">
                    <a:lumMod val="85000"/>
                    <a:lumOff val="1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4492314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6"/>
                                        </p:tgtEl>
                                      </p:cBhvr>
                                    </p:animEffect>
                                    <p:set>
                                      <p:cBhvr>
                                        <p:cTn id="7" dur="1" fill="hold">
                                          <p:stCondLst>
                                            <p:cond delay="4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Subtitle 2"/>
          <p:cNvSpPr txBox="1">
            <a:spLocks/>
          </p:cNvSpPr>
          <p:nvPr userDrawn="1"/>
        </p:nvSpPr>
        <p:spPr>
          <a:xfrm>
            <a:off x="6400800" y="5638800"/>
            <a:ext cx="2743200" cy="1219200"/>
          </a:xfrm>
          <a:prstGeom prst="rect">
            <a:avLst/>
          </a:prstGeom>
        </p:spPr>
        <p:txBody>
          <a:bodyPr>
            <a:normAutofit/>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algn="l">
              <a:spcBef>
                <a:spcPct val="20000"/>
              </a:spcBef>
              <a:buFont typeface="Arial" pitchFamily="34" charset="0"/>
              <a:buNone/>
              <a:defRPr/>
            </a:pPr>
            <a:r>
              <a:rPr lang="en-US" sz="2000" b="1" dirty="0" smtClean="0">
                <a:solidFill>
                  <a:prstClr val="black">
                    <a:lumMod val="65000"/>
                    <a:lumOff val="35000"/>
                  </a:prstClr>
                </a:solidFill>
                <a:ea typeface="MS PGothic" panose="020B0600070205080204" pitchFamily="34" charset="-128"/>
              </a:rPr>
              <a:t>bart.wickel@wwfus.org</a:t>
            </a:r>
          </a:p>
          <a:p>
            <a:pPr algn="l">
              <a:spcBef>
                <a:spcPct val="20000"/>
              </a:spcBef>
              <a:buFont typeface="Arial" pitchFamily="34" charset="0"/>
              <a:buNone/>
              <a:defRPr/>
            </a:pPr>
            <a:endParaRPr lang="en-US" sz="2000" b="1" dirty="0" smtClean="0">
              <a:solidFill>
                <a:prstClr val="black">
                  <a:lumMod val="65000"/>
                  <a:lumOff val="35000"/>
                </a:prstClr>
              </a:solidFill>
              <a:ea typeface="MS PGothic" panose="020B0600070205080204" pitchFamily="34" charset="-128"/>
            </a:endParaRPr>
          </a:p>
        </p:txBody>
      </p:sp>
      <p:cxnSp>
        <p:nvCxnSpPr>
          <p:cNvPr id="5" name="Straight Connector 4"/>
          <p:cNvCxnSpPr/>
          <p:nvPr userDrawn="1"/>
        </p:nvCxnSpPr>
        <p:spPr>
          <a:xfrm rot="5400000">
            <a:off x="5332413" y="6172200"/>
            <a:ext cx="763588" cy="1587"/>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6" name="Content Placeholder 3" descr="IMG_7066.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563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ubtitle 2"/>
          <p:cNvSpPr>
            <a:spLocks noGrp="1"/>
          </p:cNvSpPr>
          <p:nvPr>
            <p:ph type="subTitle" idx="1"/>
          </p:nvPr>
        </p:nvSpPr>
        <p:spPr>
          <a:xfrm>
            <a:off x="0" y="5638800"/>
            <a:ext cx="5410200" cy="1219200"/>
          </a:xfrm>
        </p:spPr>
        <p:txBody>
          <a:bodyPr>
            <a:noAutofit/>
          </a:bodyPr>
          <a:lstStyle>
            <a:lvl1pPr marL="0" indent="0" algn="r">
              <a:buNone/>
              <a:defRPr sz="2800" baseline="0">
                <a:solidFill>
                  <a:schemeClr val="tx1">
                    <a:lumMod val="85000"/>
                    <a:lumOff val="1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35741079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4" name="Picture 20" descr="45mm_freetab"/>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677400" y="5948363"/>
            <a:ext cx="685800" cy="909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Content Placeholder 2"/>
          <p:cNvSpPr>
            <a:spLocks noGrp="1"/>
          </p:cNvSpPr>
          <p:nvPr>
            <p:ph idx="1"/>
          </p:nvPr>
        </p:nvSpPr>
        <p:spPr>
          <a:xfrm>
            <a:off x="228600" y="1524000"/>
            <a:ext cx="8686800" cy="5181600"/>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1"/>
          <p:cNvSpPr>
            <a:spLocks noGrp="1"/>
          </p:cNvSpPr>
          <p:nvPr>
            <p:ph type="title"/>
          </p:nvPr>
        </p:nvSpPr>
        <p:spPr>
          <a:xfrm>
            <a:off x="381000" y="-76200"/>
            <a:ext cx="8001000" cy="914400"/>
          </a:xfrm>
        </p:spPr>
        <p:txBody>
          <a:bodyPr>
            <a:noAutofit/>
          </a:bodyPr>
          <a:lstStyle>
            <a:lvl1pPr algn="l">
              <a:defRPr sz="3200" b="1" baseline="0">
                <a:solidFill>
                  <a:schemeClr val="tx1">
                    <a:lumMod val="85000"/>
                    <a:lumOff val="15000"/>
                  </a:schemeClr>
                </a:solidFill>
                <a:latin typeface="Calibri" pitchFamily="34"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36573520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cxnSp>
        <p:nvCxnSpPr>
          <p:cNvPr id="5" name="Straight Connector 6"/>
          <p:cNvCxnSpPr>
            <a:cxnSpLocks noChangeShapeType="1"/>
          </p:cNvCxnSpPr>
          <p:nvPr userDrawn="1"/>
        </p:nvCxnSpPr>
        <p:spPr bwMode="auto">
          <a:xfrm>
            <a:off x="228600" y="1447800"/>
            <a:ext cx="4191000" cy="1588"/>
          </a:xfrm>
          <a:prstGeom prst="line">
            <a:avLst/>
          </a:prstGeom>
          <a:noFill/>
          <a:ln w="3175">
            <a:solidFill>
              <a:srgbClr val="262626"/>
            </a:solidFill>
            <a:round/>
            <a:headEnd/>
            <a:tailEnd/>
          </a:ln>
          <a:effectLst>
            <a:outerShdw sx="999" sy="999" algn="ctr" rotWithShape="0">
              <a:schemeClr val="bg1"/>
            </a:outerShdw>
          </a:effectLst>
          <a:extLst>
            <a:ext uri="{909E8E84-426E-40DD-AFC4-6F175D3DCCD1}">
              <a14:hiddenFill xmlns:a14="http://schemas.microsoft.com/office/drawing/2010/main">
                <a:noFill/>
              </a14:hiddenFill>
            </a:ext>
          </a:extLst>
        </p:spPr>
      </p:cxnSp>
      <p:sp>
        <p:nvSpPr>
          <p:cNvPr id="7" name="Content Placeholder 2"/>
          <p:cNvSpPr>
            <a:spLocks noGrp="1"/>
          </p:cNvSpPr>
          <p:nvPr>
            <p:ph idx="13"/>
          </p:nvPr>
        </p:nvSpPr>
        <p:spPr>
          <a:xfrm>
            <a:off x="5029200" y="0"/>
            <a:ext cx="3886200" cy="6858000"/>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 name="Title 1"/>
          <p:cNvSpPr>
            <a:spLocks noGrp="1"/>
          </p:cNvSpPr>
          <p:nvPr>
            <p:ph type="title"/>
          </p:nvPr>
        </p:nvSpPr>
        <p:spPr>
          <a:xfrm>
            <a:off x="228600" y="274638"/>
            <a:ext cx="4191000" cy="1143000"/>
          </a:xfrm>
        </p:spPr>
        <p:txBody>
          <a:bodyPr>
            <a:noAutofit/>
          </a:bodyPr>
          <a:lstStyle>
            <a:lvl1pPr>
              <a:defRPr sz="3200">
                <a:solidFill>
                  <a:schemeClr val="tx1">
                    <a:lumMod val="85000"/>
                    <a:lumOff val="15000"/>
                  </a:schemeClr>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228600" y="1524000"/>
            <a:ext cx="4191000" cy="5181600"/>
          </a:xfrm>
        </p:spPr>
        <p:txBody>
          <a:bodyPr/>
          <a:lstStyle>
            <a:lvl1pPr>
              <a:buClr>
                <a:schemeClr val="accent1"/>
              </a:buClr>
              <a:buFont typeface="Wingdings" pitchFamily="2" charset="2"/>
              <a:buChar char="§"/>
              <a:defRPr>
                <a:solidFill>
                  <a:schemeClr val="tx1">
                    <a:lumMod val="50000"/>
                    <a:lumOff val="50000"/>
                  </a:schemeClr>
                </a:solidFill>
              </a:defRPr>
            </a:lvl1pPr>
            <a:lvl2pPr>
              <a:buClr>
                <a:schemeClr val="accent3"/>
              </a:buClr>
              <a:buFont typeface="Wingdings" pitchFamily="2" charset="2"/>
              <a:buChar char="§"/>
              <a:defRPr>
                <a:solidFill>
                  <a:schemeClr val="tx1">
                    <a:lumMod val="50000"/>
                    <a:lumOff val="50000"/>
                  </a:schemeClr>
                </a:solidFill>
              </a:defRPr>
            </a:lvl2pPr>
            <a:lvl3pPr>
              <a:buClr>
                <a:schemeClr val="accent6"/>
              </a:buClr>
              <a:buFont typeface="Arial" pitchFamily="34" charset="0"/>
              <a:buChar char="•"/>
              <a:defRPr>
                <a:solidFill>
                  <a:schemeClr val="tx1">
                    <a:lumMod val="50000"/>
                    <a:lumOff val="50000"/>
                  </a:schemeClr>
                </a:solidFill>
              </a:defRPr>
            </a:lvl3pPr>
            <a:lvl4pPr>
              <a:buClr>
                <a:schemeClr val="tx2">
                  <a:lumMod val="50000"/>
                </a:schemeClr>
              </a:buClr>
              <a:buFont typeface="Courier New" pitchFamily="49" charset="0"/>
              <a:buChar char="o"/>
              <a:defRPr>
                <a:solidFill>
                  <a:schemeClr val="tx1">
                    <a:lumMod val="50000"/>
                    <a:lumOff val="50000"/>
                  </a:schemeClr>
                </a:solidFill>
              </a:defRPr>
            </a:lvl4pPr>
            <a:lvl5pPr>
              <a:buClr>
                <a:schemeClr val="tx2">
                  <a:lumMod val="50000"/>
                </a:schemeClr>
              </a:buClr>
              <a:buFont typeface="Courier New" pitchFamily="49" charset="0"/>
              <a:buChar char="o"/>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57316158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3.xml"/><Relationship Id="rId3" Type="http://schemas.openxmlformats.org/officeDocument/2006/relationships/slideLayout" Target="../slideLayouts/slideLayout8.xml"/><Relationship Id="rId7" Type="http://schemas.openxmlformats.org/officeDocument/2006/relationships/slideLayout" Target="../slideLayouts/slideLayout12.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theme" Target="../theme/theme2.xml"/><Relationship Id="rId5" Type="http://schemas.openxmlformats.org/officeDocument/2006/relationships/slideLayout" Target="../slideLayouts/slideLayout10.xml"/><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9"/>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1"/>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A9122B5-EB2F-4F69-BF5A-61201563B082}" type="datetimeFigureOut">
              <a:rPr lang="en-US" smtClean="0">
                <a:solidFill>
                  <a:prstClr val="black">
                    <a:tint val="75000"/>
                  </a:prstClr>
                </a:solidFill>
              </a:rPr>
              <a:pPr/>
              <a:t>7/7/2015</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1"/>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F84DB91-99AD-40FA-8CD3-3C311FADB3C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02502393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2051"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defRPr>
            </a:lvl1pPr>
          </a:lstStyle>
          <a:p>
            <a:pPr fontAlgn="base">
              <a:spcBef>
                <a:spcPct val="0"/>
              </a:spcBef>
              <a:spcAft>
                <a:spcPct val="0"/>
              </a:spcAft>
              <a:defRPr/>
            </a:pPr>
            <a:fld id="{08B56875-3E3A-47BB-951F-2FF65DE03A3D}" type="datetimeFigureOut">
              <a:rPr lang="en-US">
                <a:ea typeface="MS PGothic" panose="020B0600070205080204" pitchFamily="34" charset="-128"/>
              </a:rPr>
              <a:pPr fontAlgn="base">
                <a:spcBef>
                  <a:spcPct val="0"/>
                </a:spcBef>
                <a:spcAft>
                  <a:spcPct val="0"/>
                </a:spcAft>
                <a:defRPr/>
              </a:pPr>
              <a:t>7/7/2015</a:t>
            </a:fld>
            <a:endParaRPr lang="en-US">
              <a:ea typeface="MS PGothic" panose="020B0600070205080204" pitchFamily="34" charset="-128"/>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prstClr val="black">
                    <a:tint val="75000"/>
                  </a:prstClr>
                </a:solidFill>
                <a:latin typeface="+mn-lt"/>
                <a:ea typeface="+mn-ea"/>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pPr fontAlgn="base">
              <a:spcBef>
                <a:spcPct val="0"/>
              </a:spcBef>
              <a:spcAft>
                <a:spcPct val="0"/>
              </a:spcAft>
            </a:pPr>
            <a:fld id="{93C700DC-6BC9-4CD1-A7FB-C0866EF3522D}" type="slidenum">
              <a:rPr lang="en-US" altLang="en-US" smtClean="0">
                <a:ea typeface="MS PGothic" panose="020B0600070205080204" pitchFamily="34" charset="-128"/>
              </a:rPr>
              <a:pPr fontAlgn="base">
                <a:spcBef>
                  <a:spcPct val="0"/>
                </a:spcBef>
                <a:spcAft>
                  <a:spcPct val="0"/>
                </a:spcAft>
              </a:pPr>
              <a:t>‹#›</a:t>
            </a:fld>
            <a:endParaRPr lang="en-US" altLang="en-US" smtClean="0">
              <a:ea typeface="MS PGothic" panose="020B0600070205080204" pitchFamily="34" charset="-128"/>
            </a:endParaRPr>
          </a:p>
        </p:txBody>
      </p:sp>
    </p:spTree>
    <p:extLst>
      <p:ext uri="{BB962C8B-B14F-4D97-AF65-F5344CB8AC3E}">
        <p14:creationId xmlns:p14="http://schemas.microsoft.com/office/powerpoint/2010/main" val="3042378115"/>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Lst>
  <p:timing>
    <p:tnLst>
      <p:par>
        <p:cTn id="1" dur="indefinite" restart="never" nodeType="tmRoot"/>
      </p:par>
    </p:tnLst>
  </p:timing>
  <p:txStyles>
    <p:titleStyle>
      <a:lvl1pPr algn="ctr" rtl="0" eaLnBrk="0" fontAlgn="base" hangingPunct="0">
        <a:spcBef>
          <a:spcPct val="0"/>
        </a:spcBef>
        <a:spcAft>
          <a:spcPct val="0"/>
        </a:spcAft>
        <a:defRPr sz="3600" kern="1200">
          <a:solidFill>
            <a:srgbClr val="7F7F7F"/>
          </a:solidFill>
          <a:latin typeface="+mj-lt"/>
          <a:ea typeface="MS PGothic" pitchFamily="34" charset="-128"/>
          <a:cs typeface="+mj-cs"/>
        </a:defRPr>
      </a:lvl1pPr>
      <a:lvl2pPr algn="ctr" rtl="0" eaLnBrk="0" fontAlgn="base" hangingPunct="0">
        <a:spcBef>
          <a:spcPct val="0"/>
        </a:spcBef>
        <a:spcAft>
          <a:spcPct val="0"/>
        </a:spcAft>
        <a:defRPr sz="3600">
          <a:solidFill>
            <a:srgbClr val="7F7F7F"/>
          </a:solidFill>
          <a:latin typeface="Calibri" pitchFamily="34" charset="0"/>
          <a:ea typeface="MS PGothic" pitchFamily="34" charset="-128"/>
        </a:defRPr>
      </a:lvl2pPr>
      <a:lvl3pPr algn="ctr" rtl="0" eaLnBrk="0" fontAlgn="base" hangingPunct="0">
        <a:spcBef>
          <a:spcPct val="0"/>
        </a:spcBef>
        <a:spcAft>
          <a:spcPct val="0"/>
        </a:spcAft>
        <a:defRPr sz="3600">
          <a:solidFill>
            <a:srgbClr val="7F7F7F"/>
          </a:solidFill>
          <a:latin typeface="Calibri" pitchFamily="34" charset="0"/>
          <a:ea typeface="MS PGothic" pitchFamily="34" charset="-128"/>
        </a:defRPr>
      </a:lvl3pPr>
      <a:lvl4pPr algn="ctr" rtl="0" eaLnBrk="0" fontAlgn="base" hangingPunct="0">
        <a:spcBef>
          <a:spcPct val="0"/>
        </a:spcBef>
        <a:spcAft>
          <a:spcPct val="0"/>
        </a:spcAft>
        <a:defRPr sz="3600">
          <a:solidFill>
            <a:srgbClr val="7F7F7F"/>
          </a:solidFill>
          <a:latin typeface="Calibri" pitchFamily="34" charset="0"/>
          <a:ea typeface="MS PGothic" pitchFamily="34" charset="-128"/>
        </a:defRPr>
      </a:lvl4pPr>
      <a:lvl5pPr algn="ctr" rtl="0" eaLnBrk="0" fontAlgn="base" hangingPunct="0">
        <a:spcBef>
          <a:spcPct val="0"/>
        </a:spcBef>
        <a:spcAft>
          <a:spcPct val="0"/>
        </a:spcAft>
        <a:defRPr sz="3600">
          <a:solidFill>
            <a:srgbClr val="7F7F7F"/>
          </a:solidFill>
          <a:latin typeface="Calibri" pitchFamily="34" charset="0"/>
          <a:ea typeface="MS PGothic" pitchFamily="34" charset="-128"/>
        </a:defRPr>
      </a:lvl5pPr>
      <a:lvl6pPr marL="457200" algn="ctr" rtl="0" fontAlgn="base">
        <a:spcBef>
          <a:spcPct val="0"/>
        </a:spcBef>
        <a:spcAft>
          <a:spcPct val="0"/>
        </a:spcAft>
        <a:defRPr sz="3600">
          <a:solidFill>
            <a:srgbClr val="7F7F7F"/>
          </a:solidFill>
          <a:latin typeface="Calibri" pitchFamily="34" charset="0"/>
          <a:ea typeface="MS PGothic" pitchFamily="34" charset="-128"/>
        </a:defRPr>
      </a:lvl6pPr>
      <a:lvl7pPr marL="914400" algn="ctr" rtl="0" fontAlgn="base">
        <a:spcBef>
          <a:spcPct val="0"/>
        </a:spcBef>
        <a:spcAft>
          <a:spcPct val="0"/>
        </a:spcAft>
        <a:defRPr sz="3600">
          <a:solidFill>
            <a:srgbClr val="7F7F7F"/>
          </a:solidFill>
          <a:latin typeface="Calibri" pitchFamily="34" charset="0"/>
          <a:ea typeface="MS PGothic" pitchFamily="34" charset="-128"/>
        </a:defRPr>
      </a:lvl7pPr>
      <a:lvl8pPr marL="1371600" algn="ctr" rtl="0" fontAlgn="base">
        <a:spcBef>
          <a:spcPct val="0"/>
        </a:spcBef>
        <a:spcAft>
          <a:spcPct val="0"/>
        </a:spcAft>
        <a:defRPr sz="3600">
          <a:solidFill>
            <a:srgbClr val="7F7F7F"/>
          </a:solidFill>
          <a:latin typeface="Calibri" pitchFamily="34" charset="0"/>
          <a:ea typeface="MS PGothic" pitchFamily="34" charset="-128"/>
        </a:defRPr>
      </a:lvl8pPr>
      <a:lvl9pPr marL="1828800" algn="ctr" rtl="0" fontAlgn="base">
        <a:spcBef>
          <a:spcPct val="0"/>
        </a:spcBef>
        <a:spcAft>
          <a:spcPct val="0"/>
        </a:spcAft>
        <a:defRPr sz="3600">
          <a:solidFill>
            <a:srgbClr val="7F7F7F"/>
          </a:solidFill>
          <a:latin typeface="Calibri" pitchFamily="34" charset="0"/>
          <a:ea typeface="MS PGothic" pitchFamily="34" charset="-128"/>
        </a:defRPr>
      </a:lvl9pPr>
    </p:titleStyle>
    <p:bodyStyle>
      <a:lvl1pPr marL="342900" indent="-342900" algn="l" rtl="0" eaLnBrk="0" fontAlgn="base" hangingPunct="0">
        <a:spcBef>
          <a:spcPct val="20000"/>
        </a:spcBef>
        <a:spcAft>
          <a:spcPct val="0"/>
        </a:spcAft>
        <a:buFont typeface="Arial" panose="020B0604020202020204" pitchFamily="34" charset="0"/>
        <a:buChar char="•"/>
        <a:defRPr sz="2400" kern="1200">
          <a:solidFill>
            <a:srgbClr val="7F7F7F"/>
          </a:solidFill>
          <a:latin typeface="+mn-lt"/>
          <a:ea typeface="MS PGothic" pitchFamily="34" charset="-128"/>
          <a:cs typeface="+mn-cs"/>
        </a:defRPr>
      </a:lvl1pPr>
      <a:lvl2pPr marL="742950" indent="-285750" algn="l" rtl="0" eaLnBrk="0" fontAlgn="base" hangingPunct="0">
        <a:spcBef>
          <a:spcPct val="20000"/>
        </a:spcBef>
        <a:spcAft>
          <a:spcPct val="0"/>
        </a:spcAft>
        <a:buFont typeface="Arial" panose="020B0604020202020204" pitchFamily="34" charset="0"/>
        <a:buChar char="–"/>
        <a:defRPr sz="2400" kern="1200">
          <a:solidFill>
            <a:srgbClr val="7F7F7F"/>
          </a:solidFill>
          <a:latin typeface="+mn-lt"/>
          <a:ea typeface="MS PGothic" pitchFamily="34" charset="-128"/>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rgbClr val="7F7F7F"/>
          </a:solidFill>
          <a:latin typeface="+mn-lt"/>
          <a:ea typeface="MS PGothic" pitchFamily="34" charset="-128"/>
          <a:cs typeface="+mn-cs"/>
        </a:defRPr>
      </a:lvl3pPr>
      <a:lvl4pPr marL="1600200" indent="-228600" algn="l" rtl="0" eaLnBrk="0" fontAlgn="base" hangingPunct="0">
        <a:spcBef>
          <a:spcPct val="20000"/>
        </a:spcBef>
        <a:spcAft>
          <a:spcPct val="0"/>
        </a:spcAft>
        <a:buFont typeface="Arial" panose="020B0604020202020204" pitchFamily="34" charset="0"/>
        <a:buChar char="–"/>
        <a:defRPr sz="2400" kern="1200">
          <a:solidFill>
            <a:srgbClr val="7F7F7F"/>
          </a:solidFill>
          <a:latin typeface="+mn-lt"/>
          <a:ea typeface="MS PGothic" pitchFamily="34" charset="-128"/>
          <a:cs typeface="+mn-cs"/>
        </a:defRPr>
      </a:lvl4pPr>
      <a:lvl5pPr marL="2057400" indent="-228600" algn="l" rtl="0" eaLnBrk="0" fontAlgn="base" hangingPunct="0">
        <a:spcBef>
          <a:spcPct val="20000"/>
        </a:spcBef>
        <a:spcAft>
          <a:spcPct val="0"/>
        </a:spcAft>
        <a:buFont typeface="Arial" panose="020B0604020202020204" pitchFamily="34" charset="0"/>
        <a:buChar char="»"/>
        <a:defRPr sz="2400" kern="1200">
          <a:solidFill>
            <a:srgbClr val="7F7F7F"/>
          </a:solidFill>
          <a:latin typeface="+mn-lt"/>
          <a:ea typeface="MS PGothic" pitchFamily="34"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Subtitle 1"/>
          <p:cNvSpPr>
            <a:spLocks noGrp="1"/>
          </p:cNvSpPr>
          <p:nvPr>
            <p:ph type="subTitle" idx="1"/>
          </p:nvPr>
        </p:nvSpPr>
        <p:spPr>
          <a:xfrm>
            <a:off x="0" y="5715000"/>
            <a:ext cx="5715000" cy="685800"/>
          </a:xfrm>
        </p:spPr>
        <p:txBody>
          <a:bodyPr rtlCol="0"/>
          <a:lstStyle/>
          <a:p>
            <a:pPr algn="ctr" eaLnBrk="1" fontAlgn="auto" hangingPunct="1">
              <a:spcAft>
                <a:spcPts val="0"/>
              </a:spcAft>
              <a:buFont typeface="Arial" pitchFamily="34" charset="0"/>
              <a:buNone/>
              <a:defRPr/>
            </a:pPr>
            <a:r>
              <a:rPr lang="en-US" sz="5400" b="1" dirty="0" smtClean="0">
                <a:solidFill>
                  <a:schemeClr val="tx1"/>
                </a:solidFill>
                <a:ea typeface="+mn-ea"/>
                <a:cs typeface="+mn-cs"/>
              </a:rPr>
              <a:t>Is it EBA or CBA?</a:t>
            </a:r>
            <a:endParaRPr lang="en-US" sz="5400" b="1" dirty="0">
              <a:solidFill>
                <a:schemeClr val="tx1"/>
              </a:solidFill>
              <a:ea typeface="+mn-ea"/>
              <a:cs typeface="+mn-cs"/>
            </a:endParaRPr>
          </a:p>
        </p:txBody>
      </p:sp>
      <p:sp>
        <p:nvSpPr>
          <p:cNvPr id="6" name="Subtitle 2"/>
          <p:cNvSpPr txBox="1">
            <a:spLocks/>
          </p:cNvSpPr>
          <p:nvPr/>
        </p:nvSpPr>
        <p:spPr>
          <a:xfrm>
            <a:off x="5867400" y="5867401"/>
            <a:ext cx="2362200" cy="687388"/>
          </a:xfrm>
          <a:prstGeom prst="rect">
            <a:avLst/>
          </a:prstGeom>
          <a:noFill/>
        </p:spPr>
        <p:txBody>
          <a:bodyPr>
            <a:normAutofit/>
          </a:bodyPr>
          <a:lstStyle/>
          <a:p>
            <a:pPr>
              <a:lnSpc>
                <a:spcPct val="60000"/>
              </a:lnSpc>
              <a:spcBef>
                <a:spcPct val="20000"/>
              </a:spcBef>
              <a:buFont typeface="Arial" pitchFamily="34" charset="0"/>
              <a:buNone/>
              <a:defRPr/>
            </a:pPr>
            <a:r>
              <a:rPr lang="en-US" sz="1400" b="1" dirty="0" smtClean="0">
                <a:solidFill>
                  <a:schemeClr val="bg1"/>
                </a:solidFill>
                <a:latin typeface="Calibri" pitchFamily="34" charset="0"/>
                <a:cs typeface="Arial" pitchFamily="34" charset="0"/>
              </a:rPr>
              <a:t>Shaun Martin</a:t>
            </a:r>
          </a:p>
          <a:p>
            <a:pPr>
              <a:lnSpc>
                <a:spcPct val="60000"/>
              </a:lnSpc>
              <a:spcBef>
                <a:spcPct val="20000"/>
              </a:spcBef>
              <a:buFont typeface="Arial" pitchFamily="34" charset="0"/>
              <a:buNone/>
              <a:defRPr/>
            </a:pPr>
            <a:r>
              <a:rPr lang="en-US" sz="1400" b="0" dirty="0" smtClean="0">
                <a:solidFill>
                  <a:schemeClr val="bg1"/>
                </a:solidFill>
                <a:latin typeface="Calibri" pitchFamily="34" charset="0"/>
                <a:cs typeface="Arial" pitchFamily="34" charset="0"/>
              </a:rPr>
              <a:t>World</a:t>
            </a:r>
            <a:r>
              <a:rPr lang="en-US" sz="1400" b="0" baseline="0" dirty="0" smtClean="0">
                <a:solidFill>
                  <a:schemeClr val="bg1"/>
                </a:solidFill>
                <a:latin typeface="Calibri" pitchFamily="34" charset="0"/>
                <a:cs typeface="Arial" pitchFamily="34" charset="0"/>
              </a:rPr>
              <a:t> Wildlife Fund</a:t>
            </a:r>
          </a:p>
          <a:p>
            <a:pPr>
              <a:lnSpc>
                <a:spcPct val="60000"/>
              </a:lnSpc>
              <a:spcBef>
                <a:spcPct val="20000"/>
              </a:spcBef>
              <a:buFont typeface="Arial" pitchFamily="34" charset="0"/>
              <a:buNone/>
              <a:defRPr/>
            </a:pPr>
            <a:r>
              <a:rPr lang="en-US" sz="1400" b="0" baseline="0" dirty="0" smtClean="0">
                <a:solidFill>
                  <a:schemeClr val="bg1"/>
                </a:solidFill>
                <a:latin typeface="Calibri" pitchFamily="34" charset="0"/>
                <a:cs typeface="Arial" pitchFamily="34" charset="0"/>
              </a:rPr>
              <a:t>29 April 2015</a:t>
            </a:r>
            <a:endParaRPr lang="en-US" sz="1400" b="0" dirty="0" smtClean="0">
              <a:solidFill>
                <a:schemeClr val="bg1"/>
              </a:solidFill>
              <a:latin typeface="Calibri" pitchFamily="34" charset="0"/>
              <a:cs typeface="Arial" pitchFamily="34" charset="0"/>
            </a:endParaRPr>
          </a:p>
          <a:p>
            <a:pPr>
              <a:lnSpc>
                <a:spcPct val="60000"/>
              </a:lnSpc>
              <a:spcBef>
                <a:spcPct val="20000"/>
              </a:spcBef>
              <a:buFont typeface="Arial" pitchFamily="34" charset="0"/>
              <a:buNone/>
              <a:defRPr/>
            </a:pPr>
            <a:endParaRPr lang="en-US" sz="1200" dirty="0">
              <a:solidFill>
                <a:srgbClr val="595959"/>
              </a:solidFill>
              <a:latin typeface="Calibri" pitchFamily="34" charset="0"/>
              <a:cs typeface="Arial" pitchFamily="34" charset="0"/>
            </a:endParaRPr>
          </a:p>
          <a:p>
            <a:pPr>
              <a:lnSpc>
                <a:spcPct val="60000"/>
              </a:lnSpc>
              <a:spcBef>
                <a:spcPct val="20000"/>
              </a:spcBef>
              <a:buFont typeface="Arial" pitchFamily="34" charset="0"/>
              <a:buNone/>
              <a:defRPr/>
            </a:pPr>
            <a:endParaRPr lang="en-US" sz="300" dirty="0">
              <a:solidFill>
                <a:srgbClr val="595959"/>
              </a:solidFill>
              <a:latin typeface="Calibri" pitchFamily="34" charset="0"/>
              <a:cs typeface="Arial" pitchFamily="34" charset="0"/>
            </a:endParaRPr>
          </a:p>
          <a:p>
            <a:pPr>
              <a:lnSpc>
                <a:spcPct val="60000"/>
              </a:lnSpc>
              <a:spcBef>
                <a:spcPct val="20000"/>
              </a:spcBef>
              <a:buFont typeface="Arial" pitchFamily="34" charset="0"/>
              <a:buNone/>
              <a:defRPr/>
            </a:pPr>
            <a:endParaRPr lang="en-US" sz="300" dirty="0">
              <a:solidFill>
                <a:srgbClr val="595959"/>
              </a:solidFill>
              <a:latin typeface="Calibri" pitchFamily="34" charset="0"/>
              <a:cs typeface="Arial" pitchFamily="34" charset="0"/>
            </a:endParaRPr>
          </a:p>
        </p:txBody>
      </p:sp>
      <p:pic>
        <p:nvPicPr>
          <p:cNvPr id="7" name="Picture 5" descr="madagascar-27.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556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Subtitle 2"/>
          <p:cNvSpPr txBox="1">
            <a:spLocks/>
          </p:cNvSpPr>
          <p:nvPr/>
        </p:nvSpPr>
        <p:spPr>
          <a:xfrm>
            <a:off x="5791200" y="5638800"/>
            <a:ext cx="2590800" cy="990600"/>
          </a:xfrm>
          <a:prstGeom prst="rect">
            <a:avLst/>
          </a:prstGeom>
          <a:solidFill>
            <a:schemeClr val="bg1"/>
          </a:solidFill>
        </p:spPr>
        <p:txBody>
          <a:bodyPr anchor="ctr">
            <a:normAutofit fontScale="70000" lnSpcReduction="20000"/>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algn="l" fontAlgn="auto">
              <a:spcBef>
                <a:spcPct val="20000"/>
              </a:spcBef>
              <a:spcAft>
                <a:spcPts val="0"/>
              </a:spcAft>
              <a:buFont typeface="Arial" pitchFamily="34" charset="0"/>
              <a:buNone/>
              <a:defRPr/>
            </a:pPr>
            <a:endParaRPr lang="en-US" sz="2000" dirty="0" smtClean="0">
              <a:solidFill>
                <a:prstClr val="black">
                  <a:lumMod val="65000"/>
                  <a:lumOff val="35000"/>
                </a:prstClr>
              </a:solidFill>
              <a:latin typeface="Calibri"/>
            </a:endParaRPr>
          </a:p>
          <a:p>
            <a:pPr algn="l" fontAlgn="auto">
              <a:spcBef>
                <a:spcPct val="20000"/>
              </a:spcBef>
              <a:spcAft>
                <a:spcPts val="0"/>
              </a:spcAft>
              <a:buFont typeface="Arial" pitchFamily="34" charset="0"/>
              <a:buNone/>
              <a:defRPr/>
            </a:pPr>
            <a:r>
              <a:rPr lang="en-US" sz="2200" dirty="0" smtClean="0">
                <a:solidFill>
                  <a:schemeClr val="tx1"/>
                </a:solidFill>
                <a:latin typeface="Calibri"/>
              </a:rPr>
              <a:t>Shaun Martin</a:t>
            </a:r>
          </a:p>
          <a:p>
            <a:pPr algn="l" fontAlgn="auto">
              <a:spcBef>
                <a:spcPct val="20000"/>
              </a:spcBef>
              <a:spcAft>
                <a:spcPts val="0"/>
              </a:spcAft>
              <a:buFont typeface="Arial" pitchFamily="34" charset="0"/>
              <a:buNone/>
              <a:defRPr/>
            </a:pPr>
            <a:r>
              <a:rPr lang="en-US" sz="2000" dirty="0" smtClean="0">
                <a:solidFill>
                  <a:schemeClr val="tx1"/>
                </a:solidFill>
                <a:latin typeface="Calibri"/>
              </a:rPr>
              <a:t>© World Wildlife Fund, Inc. 2015</a:t>
            </a:r>
          </a:p>
          <a:p>
            <a:pPr algn="l" fontAlgn="auto">
              <a:spcBef>
                <a:spcPct val="20000"/>
              </a:spcBef>
              <a:spcAft>
                <a:spcPts val="0"/>
              </a:spcAft>
              <a:buFont typeface="Arial" pitchFamily="34" charset="0"/>
              <a:buNone/>
              <a:defRPr/>
            </a:pPr>
            <a:r>
              <a:rPr lang="en-US" sz="2000" dirty="0" smtClean="0">
                <a:solidFill>
                  <a:schemeClr val="tx1"/>
                </a:solidFill>
                <a:latin typeface="Calibri"/>
              </a:rPr>
              <a:t>All rights reserved.</a:t>
            </a:r>
          </a:p>
        </p:txBody>
      </p:sp>
    </p:spTree>
    <p:extLst>
      <p:ext uri="{BB962C8B-B14F-4D97-AF65-F5344CB8AC3E}">
        <p14:creationId xmlns:p14="http://schemas.microsoft.com/office/powerpoint/2010/main" val="50973528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Is it EBA or CBA?</a:t>
            </a:r>
            <a:endParaRPr lang="en-US" dirty="0"/>
          </a:p>
        </p:txBody>
      </p:sp>
      <p:sp>
        <p:nvSpPr>
          <p:cNvPr id="9" name="TextBox 8"/>
          <p:cNvSpPr txBox="1"/>
          <p:nvPr/>
        </p:nvSpPr>
        <p:spPr>
          <a:xfrm>
            <a:off x="240726" y="1658078"/>
            <a:ext cx="1828800" cy="830997"/>
          </a:xfrm>
          <a:prstGeom prst="rect">
            <a:avLst/>
          </a:prstGeom>
          <a:noFill/>
        </p:spPr>
        <p:txBody>
          <a:bodyPr wrap="square" rtlCol="0">
            <a:spAutoFit/>
          </a:bodyPr>
          <a:lstStyle/>
          <a:p>
            <a:r>
              <a:rPr lang="en-US" sz="4800" dirty="0" smtClean="0"/>
              <a:t>EBA</a:t>
            </a:r>
            <a:endParaRPr lang="en-US" sz="4800" dirty="0"/>
          </a:p>
        </p:txBody>
      </p:sp>
      <p:sp>
        <p:nvSpPr>
          <p:cNvPr id="10" name="TextBox 9"/>
          <p:cNvSpPr txBox="1"/>
          <p:nvPr/>
        </p:nvSpPr>
        <p:spPr>
          <a:xfrm>
            <a:off x="240726" y="2828853"/>
            <a:ext cx="1828800" cy="830997"/>
          </a:xfrm>
          <a:prstGeom prst="rect">
            <a:avLst/>
          </a:prstGeom>
          <a:noFill/>
        </p:spPr>
        <p:txBody>
          <a:bodyPr wrap="square" rtlCol="0">
            <a:spAutoFit/>
          </a:bodyPr>
          <a:lstStyle/>
          <a:p>
            <a:r>
              <a:rPr lang="en-US" sz="4800" dirty="0"/>
              <a:t>C</a:t>
            </a:r>
            <a:r>
              <a:rPr lang="en-US" sz="4800" dirty="0" smtClean="0"/>
              <a:t>BA</a:t>
            </a:r>
            <a:endParaRPr lang="en-US" sz="4800" dirty="0"/>
          </a:p>
        </p:txBody>
      </p:sp>
      <p:sp>
        <p:nvSpPr>
          <p:cNvPr id="11" name="TextBox 10"/>
          <p:cNvSpPr txBox="1"/>
          <p:nvPr/>
        </p:nvSpPr>
        <p:spPr>
          <a:xfrm>
            <a:off x="240728" y="5268074"/>
            <a:ext cx="2634915" cy="830997"/>
          </a:xfrm>
          <a:prstGeom prst="rect">
            <a:avLst/>
          </a:prstGeom>
          <a:noFill/>
        </p:spPr>
        <p:txBody>
          <a:bodyPr wrap="square" rtlCol="0">
            <a:spAutoFit/>
          </a:bodyPr>
          <a:lstStyle/>
          <a:p>
            <a:r>
              <a:rPr lang="en-US" sz="4800" dirty="0" smtClean="0"/>
              <a:t>NEITHER</a:t>
            </a:r>
            <a:endParaRPr lang="en-US" sz="4800" dirty="0"/>
          </a:p>
        </p:txBody>
      </p:sp>
      <p:sp>
        <p:nvSpPr>
          <p:cNvPr id="12" name="TextBox 11"/>
          <p:cNvSpPr txBox="1"/>
          <p:nvPr/>
        </p:nvSpPr>
        <p:spPr>
          <a:xfrm>
            <a:off x="240726" y="4049477"/>
            <a:ext cx="1828800" cy="830997"/>
          </a:xfrm>
          <a:prstGeom prst="rect">
            <a:avLst/>
          </a:prstGeom>
          <a:noFill/>
        </p:spPr>
        <p:txBody>
          <a:bodyPr wrap="square" rtlCol="0">
            <a:spAutoFit/>
          </a:bodyPr>
          <a:lstStyle/>
          <a:p>
            <a:r>
              <a:rPr lang="en-US" sz="4800" dirty="0" smtClean="0"/>
              <a:t>BOTH</a:t>
            </a:r>
            <a:endParaRPr lang="en-US" sz="4800" dirty="0"/>
          </a:p>
        </p:txBody>
      </p:sp>
      <p:sp>
        <p:nvSpPr>
          <p:cNvPr id="13" name="TextBox 12"/>
          <p:cNvSpPr txBox="1"/>
          <p:nvPr/>
        </p:nvSpPr>
        <p:spPr>
          <a:xfrm>
            <a:off x="2819400" y="860719"/>
            <a:ext cx="3581400" cy="369332"/>
          </a:xfrm>
          <a:prstGeom prst="rect">
            <a:avLst/>
          </a:prstGeom>
          <a:noFill/>
        </p:spPr>
        <p:txBody>
          <a:bodyPr wrap="square" rtlCol="0">
            <a:spAutoFit/>
          </a:bodyPr>
          <a:lstStyle/>
          <a:p>
            <a:r>
              <a:rPr lang="en-US" dirty="0"/>
              <a:t>s</a:t>
            </a:r>
            <a:r>
              <a:rPr lang="en-US" dirty="0" smtClean="0"/>
              <a:t>ort deck of 12 cards into 4 groups</a:t>
            </a:r>
            <a:endParaRPr lang="en-US" dirty="0"/>
          </a:p>
        </p:txBody>
      </p:sp>
      <p:grpSp>
        <p:nvGrpSpPr>
          <p:cNvPr id="14" name="Group 13"/>
          <p:cNvGrpSpPr/>
          <p:nvPr/>
        </p:nvGrpSpPr>
        <p:grpSpPr>
          <a:xfrm>
            <a:off x="762000" y="64670"/>
            <a:ext cx="7741777" cy="1775151"/>
            <a:chOff x="762000" y="64670"/>
            <a:chExt cx="7741777" cy="1775151"/>
          </a:xfrm>
        </p:grpSpPr>
        <p:pic>
          <p:nvPicPr>
            <p:cNvPr id="17"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3885" t="9372" r="-10495" b="-9372"/>
            <a:stretch/>
          </p:blipFill>
          <p:spPr bwMode="auto">
            <a:xfrm rot="5400000">
              <a:off x="6909241" y="245286"/>
              <a:ext cx="1588871" cy="1600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8" name="Picture 3"/>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1474"/>
            <a:stretch/>
          </p:blipFill>
          <p:spPr bwMode="auto">
            <a:xfrm rot="5400000">
              <a:off x="649555" y="177115"/>
              <a:ext cx="1687930" cy="14630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Tree>
    <p:extLst>
      <p:ext uri="{BB962C8B-B14F-4D97-AF65-F5344CB8AC3E}">
        <p14:creationId xmlns:p14="http://schemas.microsoft.com/office/powerpoint/2010/main" val="12837219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2"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Is it EBA or CBA?</a:t>
            </a:r>
            <a:endParaRPr lang="en-US" dirty="0"/>
          </a:p>
        </p:txBody>
      </p:sp>
      <p:sp>
        <p:nvSpPr>
          <p:cNvPr id="9" name="TextBox 8"/>
          <p:cNvSpPr txBox="1"/>
          <p:nvPr/>
        </p:nvSpPr>
        <p:spPr>
          <a:xfrm>
            <a:off x="240726" y="1658078"/>
            <a:ext cx="1828800" cy="830997"/>
          </a:xfrm>
          <a:prstGeom prst="rect">
            <a:avLst/>
          </a:prstGeom>
          <a:noFill/>
        </p:spPr>
        <p:txBody>
          <a:bodyPr wrap="square" rtlCol="0">
            <a:spAutoFit/>
          </a:bodyPr>
          <a:lstStyle/>
          <a:p>
            <a:r>
              <a:rPr lang="en-US" sz="4800" dirty="0" smtClean="0"/>
              <a:t>EBA</a:t>
            </a:r>
            <a:endParaRPr lang="en-US" sz="4800" dirty="0"/>
          </a:p>
        </p:txBody>
      </p:sp>
      <p:sp>
        <p:nvSpPr>
          <p:cNvPr id="10" name="TextBox 9"/>
          <p:cNvSpPr txBox="1"/>
          <p:nvPr/>
        </p:nvSpPr>
        <p:spPr>
          <a:xfrm>
            <a:off x="240726" y="2828853"/>
            <a:ext cx="1828800" cy="830997"/>
          </a:xfrm>
          <a:prstGeom prst="rect">
            <a:avLst/>
          </a:prstGeom>
          <a:noFill/>
        </p:spPr>
        <p:txBody>
          <a:bodyPr wrap="square" rtlCol="0">
            <a:spAutoFit/>
          </a:bodyPr>
          <a:lstStyle/>
          <a:p>
            <a:r>
              <a:rPr lang="en-US" sz="4800" dirty="0"/>
              <a:t>C</a:t>
            </a:r>
            <a:r>
              <a:rPr lang="en-US" sz="4800" dirty="0" smtClean="0"/>
              <a:t>BA</a:t>
            </a:r>
            <a:endParaRPr lang="en-US" sz="4800" dirty="0"/>
          </a:p>
        </p:txBody>
      </p:sp>
      <p:sp>
        <p:nvSpPr>
          <p:cNvPr id="11" name="TextBox 10"/>
          <p:cNvSpPr txBox="1"/>
          <p:nvPr/>
        </p:nvSpPr>
        <p:spPr>
          <a:xfrm>
            <a:off x="240728" y="5268074"/>
            <a:ext cx="2634915" cy="830997"/>
          </a:xfrm>
          <a:prstGeom prst="rect">
            <a:avLst/>
          </a:prstGeom>
          <a:noFill/>
        </p:spPr>
        <p:txBody>
          <a:bodyPr wrap="square" rtlCol="0">
            <a:spAutoFit/>
          </a:bodyPr>
          <a:lstStyle/>
          <a:p>
            <a:r>
              <a:rPr lang="en-US" sz="4800" dirty="0" smtClean="0"/>
              <a:t>NEITHER</a:t>
            </a:r>
            <a:endParaRPr lang="en-US" sz="4800" dirty="0"/>
          </a:p>
        </p:txBody>
      </p:sp>
      <p:sp>
        <p:nvSpPr>
          <p:cNvPr id="12" name="TextBox 11"/>
          <p:cNvSpPr txBox="1"/>
          <p:nvPr/>
        </p:nvSpPr>
        <p:spPr>
          <a:xfrm>
            <a:off x="240726" y="4049477"/>
            <a:ext cx="1828800" cy="830997"/>
          </a:xfrm>
          <a:prstGeom prst="rect">
            <a:avLst/>
          </a:prstGeom>
          <a:noFill/>
        </p:spPr>
        <p:txBody>
          <a:bodyPr wrap="square" rtlCol="0">
            <a:spAutoFit/>
          </a:bodyPr>
          <a:lstStyle/>
          <a:p>
            <a:r>
              <a:rPr lang="en-US" sz="4800" dirty="0" smtClean="0"/>
              <a:t>BOTH</a:t>
            </a:r>
            <a:endParaRPr lang="en-US" sz="4800" dirty="0"/>
          </a:p>
        </p:txBody>
      </p:sp>
      <p:sp>
        <p:nvSpPr>
          <p:cNvPr id="13" name="TextBox 12"/>
          <p:cNvSpPr txBox="1"/>
          <p:nvPr/>
        </p:nvSpPr>
        <p:spPr>
          <a:xfrm>
            <a:off x="2819400" y="860719"/>
            <a:ext cx="3581400" cy="369332"/>
          </a:xfrm>
          <a:prstGeom prst="rect">
            <a:avLst/>
          </a:prstGeom>
          <a:noFill/>
        </p:spPr>
        <p:txBody>
          <a:bodyPr wrap="square" rtlCol="0">
            <a:spAutoFit/>
          </a:bodyPr>
          <a:lstStyle/>
          <a:p>
            <a:pPr algn="ctr"/>
            <a:r>
              <a:rPr lang="en-US" dirty="0" smtClean="0"/>
              <a:t>Did you get it right?</a:t>
            </a:r>
            <a:endParaRPr lang="en-US" dirty="0"/>
          </a:p>
        </p:txBody>
      </p:sp>
      <p:grpSp>
        <p:nvGrpSpPr>
          <p:cNvPr id="4" name="Group 3"/>
          <p:cNvGrpSpPr/>
          <p:nvPr/>
        </p:nvGrpSpPr>
        <p:grpSpPr>
          <a:xfrm>
            <a:off x="2704746" y="1616375"/>
            <a:ext cx="2929427" cy="914400"/>
            <a:chOff x="2743200" y="1659308"/>
            <a:chExt cx="2929427" cy="914400"/>
          </a:xfrm>
        </p:grpSpPr>
        <p:sp>
          <p:nvSpPr>
            <p:cNvPr id="3" name="Rectangle 2"/>
            <p:cNvSpPr/>
            <p:nvPr/>
          </p:nvSpPr>
          <p:spPr>
            <a:xfrm>
              <a:off x="2743200" y="1659308"/>
              <a:ext cx="1371600" cy="9144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4301027" y="1659308"/>
              <a:ext cx="1371600" cy="9144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 name="Group 4"/>
          <p:cNvGrpSpPr/>
          <p:nvPr/>
        </p:nvGrpSpPr>
        <p:grpSpPr>
          <a:xfrm>
            <a:off x="2719343" y="4010227"/>
            <a:ext cx="4495800" cy="914400"/>
            <a:chOff x="2743200" y="2853064"/>
            <a:chExt cx="4495800" cy="914400"/>
          </a:xfrm>
        </p:grpSpPr>
        <p:grpSp>
          <p:nvGrpSpPr>
            <p:cNvPr id="21" name="Group 20"/>
            <p:cNvGrpSpPr/>
            <p:nvPr/>
          </p:nvGrpSpPr>
          <p:grpSpPr>
            <a:xfrm>
              <a:off x="2743200" y="2853064"/>
              <a:ext cx="2929427" cy="914400"/>
              <a:chOff x="2743200" y="1659308"/>
              <a:chExt cx="2929427" cy="914400"/>
            </a:xfrm>
          </p:grpSpPr>
          <p:sp>
            <p:nvSpPr>
              <p:cNvPr id="22" name="Rectangle 21"/>
              <p:cNvSpPr/>
              <p:nvPr/>
            </p:nvSpPr>
            <p:spPr>
              <a:xfrm>
                <a:off x="2743200" y="1659308"/>
                <a:ext cx="1371600" cy="9144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p:nvSpPr>
            <p:spPr>
              <a:xfrm>
                <a:off x="4301027" y="1659308"/>
                <a:ext cx="1371600" cy="9144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4" name="Rectangle 23"/>
            <p:cNvSpPr/>
            <p:nvPr/>
          </p:nvSpPr>
          <p:spPr>
            <a:xfrm>
              <a:off x="5867400" y="2853064"/>
              <a:ext cx="1371600" cy="9144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5" name="Group 24"/>
          <p:cNvGrpSpPr/>
          <p:nvPr/>
        </p:nvGrpSpPr>
        <p:grpSpPr>
          <a:xfrm>
            <a:off x="2704744" y="2819400"/>
            <a:ext cx="4495800" cy="914400"/>
            <a:chOff x="2743200" y="2853064"/>
            <a:chExt cx="4495800" cy="914400"/>
          </a:xfrm>
        </p:grpSpPr>
        <p:grpSp>
          <p:nvGrpSpPr>
            <p:cNvPr id="26" name="Group 25"/>
            <p:cNvGrpSpPr/>
            <p:nvPr/>
          </p:nvGrpSpPr>
          <p:grpSpPr>
            <a:xfrm>
              <a:off x="2743200" y="2853064"/>
              <a:ext cx="2929427" cy="914400"/>
              <a:chOff x="2743200" y="1659308"/>
              <a:chExt cx="2929427" cy="914400"/>
            </a:xfrm>
          </p:grpSpPr>
          <p:sp>
            <p:nvSpPr>
              <p:cNvPr id="28" name="Rectangle 27"/>
              <p:cNvSpPr/>
              <p:nvPr/>
            </p:nvSpPr>
            <p:spPr>
              <a:xfrm>
                <a:off x="2743200" y="1659308"/>
                <a:ext cx="1371600" cy="9144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a:off x="4301027" y="1659308"/>
                <a:ext cx="1371600" cy="9144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7" name="Rectangle 26"/>
            <p:cNvSpPr/>
            <p:nvPr/>
          </p:nvSpPr>
          <p:spPr>
            <a:xfrm>
              <a:off x="5867400" y="2853064"/>
              <a:ext cx="1371600" cy="9144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 name="Group 5"/>
          <p:cNvGrpSpPr/>
          <p:nvPr/>
        </p:nvGrpSpPr>
        <p:grpSpPr>
          <a:xfrm>
            <a:off x="2719345" y="5252103"/>
            <a:ext cx="6043657" cy="928439"/>
            <a:chOff x="2605399" y="5252103"/>
            <a:chExt cx="6043657" cy="928438"/>
          </a:xfrm>
        </p:grpSpPr>
        <p:grpSp>
          <p:nvGrpSpPr>
            <p:cNvPr id="30" name="Group 29"/>
            <p:cNvGrpSpPr/>
            <p:nvPr/>
          </p:nvGrpSpPr>
          <p:grpSpPr>
            <a:xfrm>
              <a:off x="2605399" y="5252103"/>
              <a:ext cx="4495800" cy="914400"/>
              <a:chOff x="2743200" y="2853064"/>
              <a:chExt cx="4495800" cy="914400"/>
            </a:xfrm>
          </p:grpSpPr>
          <p:grpSp>
            <p:nvGrpSpPr>
              <p:cNvPr id="31" name="Group 30"/>
              <p:cNvGrpSpPr/>
              <p:nvPr/>
            </p:nvGrpSpPr>
            <p:grpSpPr>
              <a:xfrm>
                <a:off x="2743200" y="2853064"/>
                <a:ext cx="2929427" cy="914400"/>
                <a:chOff x="2743200" y="1659308"/>
                <a:chExt cx="2929427" cy="914400"/>
              </a:xfrm>
            </p:grpSpPr>
            <p:sp>
              <p:nvSpPr>
                <p:cNvPr id="33" name="Rectangle 32"/>
                <p:cNvSpPr/>
                <p:nvPr/>
              </p:nvSpPr>
              <p:spPr>
                <a:xfrm>
                  <a:off x="2743200" y="1659308"/>
                  <a:ext cx="1371600" cy="9144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p:cNvSpPr/>
                <p:nvPr/>
              </p:nvSpPr>
              <p:spPr>
                <a:xfrm>
                  <a:off x="4301027" y="1659308"/>
                  <a:ext cx="1371600" cy="9144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2" name="Rectangle 31"/>
              <p:cNvSpPr/>
              <p:nvPr/>
            </p:nvSpPr>
            <p:spPr>
              <a:xfrm>
                <a:off x="5867400" y="2853064"/>
                <a:ext cx="1371600" cy="9144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5" name="Rectangle 34"/>
            <p:cNvSpPr/>
            <p:nvPr/>
          </p:nvSpPr>
          <p:spPr>
            <a:xfrm>
              <a:off x="7277456" y="5266141"/>
              <a:ext cx="1371600" cy="9144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 name="Group 6"/>
          <p:cNvGrpSpPr/>
          <p:nvPr/>
        </p:nvGrpSpPr>
        <p:grpSpPr>
          <a:xfrm>
            <a:off x="762000" y="64670"/>
            <a:ext cx="7741777" cy="1775151"/>
            <a:chOff x="762000" y="64670"/>
            <a:chExt cx="7741777" cy="1775151"/>
          </a:xfrm>
        </p:grpSpPr>
        <p:pic>
          <p:nvPicPr>
            <p:cNvPr id="1026"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3885" t="9372" r="-10495" b="-9372"/>
            <a:stretch/>
          </p:blipFill>
          <p:spPr bwMode="auto">
            <a:xfrm rot="5400000">
              <a:off x="6909241" y="245286"/>
              <a:ext cx="1588871" cy="1600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1474"/>
            <a:stretch/>
          </p:blipFill>
          <p:spPr bwMode="auto">
            <a:xfrm rot="5400000">
              <a:off x="649555" y="177115"/>
              <a:ext cx="1687930" cy="14630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Tree>
    <p:extLst>
      <p:ext uri="{BB962C8B-B14F-4D97-AF65-F5344CB8AC3E}">
        <p14:creationId xmlns:p14="http://schemas.microsoft.com/office/powerpoint/2010/main" val="41879129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Is it EBA or CBA?</a:t>
            </a:r>
            <a:endParaRPr lang="en-US" dirty="0"/>
          </a:p>
        </p:txBody>
      </p:sp>
      <p:sp>
        <p:nvSpPr>
          <p:cNvPr id="9" name="TextBox 8"/>
          <p:cNvSpPr txBox="1"/>
          <p:nvPr/>
        </p:nvSpPr>
        <p:spPr>
          <a:xfrm>
            <a:off x="240726" y="1658078"/>
            <a:ext cx="1828800" cy="830997"/>
          </a:xfrm>
          <a:prstGeom prst="rect">
            <a:avLst/>
          </a:prstGeom>
          <a:noFill/>
        </p:spPr>
        <p:txBody>
          <a:bodyPr wrap="square" rtlCol="0">
            <a:spAutoFit/>
          </a:bodyPr>
          <a:lstStyle/>
          <a:p>
            <a:r>
              <a:rPr lang="en-US" sz="4800" dirty="0" smtClean="0"/>
              <a:t>EBA</a:t>
            </a:r>
            <a:endParaRPr lang="en-US" sz="4800" dirty="0"/>
          </a:p>
        </p:txBody>
      </p:sp>
      <p:sp>
        <p:nvSpPr>
          <p:cNvPr id="10" name="TextBox 9"/>
          <p:cNvSpPr txBox="1"/>
          <p:nvPr/>
        </p:nvSpPr>
        <p:spPr>
          <a:xfrm>
            <a:off x="240726" y="2828853"/>
            <a:ext cx="1828800" cy="830997"/>
          </a:xfrm>
          <a:prstGeom prst="rect">
            <a:avLst/>
          </a:prstGeom>
          <a:noFill/>
        </p:spPr>
        <p:txBody>
          <a:bodyPr wrap="square" rtlCol="0">
            <a:spAutoFit/>
          </a:bodyPr>
          <a:lstStyle/>
          <a:p>
            <a:r>
              <a:rPr lang="en-US" sz="4800" dirty="0"/>
              <a:t>C</a:t>
            </a:r>
            <a:r>
              <a:rPr lang="en-US" sz="4800" dirty="0" smtClean="0"/>
              <a:t>BA</a:t>
            </a:r>
            <a:endParaRPr lang="en-US" sz="4800" dirty="0"/>
          </a:p>
        </p:txBody>
      </p:sp>
      <p:sp>
        <p:nvSpPr>
          <p:cNvPr id="11" name="TextBox 10"/>
          <p:cNvSpPr txBox="1"/>
          <p:nvPr/>
        </p:nvSpPr>
        <p:spPr>
          <a:xfrm>
            <a:off x="240728" y="5268074"/>
            <a:ext cx="2634915" cy="830997"/>
          </a:xfrm>
          <a:prstGeom prst="rect">
            <a:avLst/>
          </a:prstGeom>
          <a:noFill/>
        </p:spPr>
        <p:txBody>
          <a:bodyPr wrap="square" rtlCol="0">
            <a:spAutoFit/>
          </a:bodyPr>
          <a:lstStyle/>
          <a:p>
            <a:r>
              <a:rPr lang="en-US" sz="4800" dirty="0" smtClean="0"/>
              <a:t>NEITHER</a:t>
            </a:r>
            <a:endParaRPr lang="en-US" sz="4800" dirty="0"/>
          </a:p>
        </p:txBody>
      </p:sp>
      <p:sp>
        <p:nvSpPr>
          <p:cNvPr id="12" name="TextBox 11"/>
          <p:cNvSpPr txBox="1"/>
          <p:nvPr/>
        </p:nvSpPr>
        <p:spPr>
          <a:xfrm>
            <a:off x="240726" y="4049477"/>
            <a:ext cx="1828800" cy="830997"/>
          </a:xfrm>
          <a:prstGeom prst="rect">
            <a:avLst/>
          </a:prstGeom>
          <a:noFill/>
        </p:spPr>
        <p:txBody>
          <a:bodyPr wrap="square" rtlCol="0">
            <a:spAutoFit/>
          </a:bodyPr>
          <a:lstStyle/>
          <a:p>
            <a:r>
              <a:rPr lang="en-US" sz="4800" dirty="0" smtClean="0"/>
              <a:t>BOTH</a:t>
            </a:r>
            <a:endParaRPr lang="en-US" sz="4800" dirty="0"/>
          </a:p>
        </p:txBody>
      </p:sp>
      <p:sp>
        <p:nvSpPr>
          <p:cNvPr id="13" name="TextBox 12"/>
          <p:cNvSpPr txBox="1"/>
          <p:nvPr/>
        </p:nvSpPr>
        <p:spPr>
          <a:xfrm>
            <a:off x="2819400" y="860719"/>
            <a:ext cx="3581400" cy="369332"/>
          </a:xfrm>
          <a:prstGeom prst="rect">
            <a:avLst/>
          </a:prstGeom>
          <a:noFill/>
        </p:spPr>
        <p:txBody>
          <a:bodyPr wrap="square" rtlCol="0">
            <a:spAutoFit/>
          </a:bodyPr>
          <a:lstStyle/>
          <a:p>
            <a:pPr algn="ctr"/>
            <a:r>
              <a:rPr lang="en-US" dirty="0" smtClean="0"/>
              <a:t>flip your cards</a:t>
            </a:r>
            <a:endParaRPr lang="en-US" dirty="0"/>
          </a:p>
        </p:txBody>
      </p:sp>
      <p:grpSp>
        <p:nvGrpSpPr>
          <p:cNvPr id="4" name="Group 3"/>
          <p:cNvGrpSpPr/>
          <p:nvPr/>
        </p:nvGrpSpPr>
        <p:grpSpPr>
          <a:xfrm>
            <a:off x="2704746" y="1616375"/>
            <a:ext cx="2929427" cy="914400"/>
            <a:chOff x="2743200" y="1659308"/>
            <a:chExt cx="2929427" cy="914400"/>
          </a:xfrm>
        </p:grpSpPr>
        <p:sp>
          <p:nvSpPr>
            <p:cNvPr id="3" name="Rectangle 2"/>
            <p:cNvSpPr/>
            <p:nvPr/>
          </p:nvSpPr>
          <p:spPr>
            <a:xfrm>
              <a:off x="2743200" y="1659308"/>
              <a:ext cx="1371600" cy="9144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4301027" y="1659308"/>
              <a:ext cx="1371600" cy="9144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 name="Group 4"/>
          <p:cNvGrpSpPr/>
          <p:nvPr/>
        </p:nvGrpSpPr>
        <p:grpSpPr>
          <a:xfrm>
            <a:off x="2719343" y="4010227"/>
            <a:ext cx="4495800" cy="914400"/>
            <a:chOff x="2743200" y="2853064"/>
            <a:chExt cx="4495800" cy="914400"/>
          </a:xfrm>
        </p:grpSpPr>
        <p:grpSp>
          <p:nvGrpSpPr>
            <p:cNvPr id="21" name="Group 20"/>
            <p:cNvGrpSpPr/>
            <p:nvPr/>
          </p:nvGrpSpPr>
          <p:grpSpPr>
            <a:xfrm>
              <a:off x="2743200" y="2853064"/>
              <a:ext cx="2929427" cy="914400"/>
              <a:chOff x="2743200" y="1659308"/>
              <a:chExt cx="2929427" cy="914400"/>
            </a:xfrm>
          </p:grpSpPr>
          <p:sp>
            <p:nvSpPr>
              <p:cNvPr id="22" name="Rectangle 21"/>
              <p:cNvSpPr/>
              <p:nvPr/>
            </p:nvSpPr>
            <p:spPr>
              <a:xfrm>
                <a:off x="2743200" y="1659308"/>
                <a:ext cx="1371600" cy="9144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p:nvSpPr>
            <p:spPr>
              <a:xfrm>
                <a:off x="4301027" y="1659308"/>
                <a:ext cx="1371600" cy="9144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4" name="Rectangle 23"/>
            <p:cNvSpPr/>
            <p:nvPr/>
          </p:nvSpPr>
          <p:spPr>
            <a:xfrm>
              <a:off x="5867400" y="2853064"/>
              <a:ext cx="1371600" cy="9144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5" name="Group 24"/>
          <p:cNvGrpSpPr/>
          <p:nvPr/>
        </p:nvGrpSpPr>
        <p:grpSpPr>
          <a:xfrm>
            <a:off x="2704744" y="2819400"/>
            <a:ext cx="4495800" cy="914400"/>
            <a:chOff x="2743200" y="2853064"/>
            <a:chExt cx="4495800" cy="914400"/>
          </a:xfrm>
        </p:grpSpPr>
        <p:grpSp>
          <p:nvGrpSpPr>
            <p:cNvPr id="26" name="Group 25"/>
            <p:cNvGrpSpPr/>
            <p:nvPr/>
          </p:nvGrpSpPr>
          <p:grpSpPr>
            <a:xfrm>
              <a:off x="2743200" y="2853064"/>
              <a:ext cx="2929427" cy="914400"/>
              <a:chOff x="2743200" y="1659308"/>
              <a:chExt cx="2929427" cy="914400"/>
            </a:xfrm>
          </p:grpSpPr>
          <p:sp>
            <p:nvSpPr>
              <p:cNvPr id="28" name="Rectangle 27"/>
              <p:cNvSpPr/>
              <p:nvPr/>
            </p:nvSpPr>
            <p:spPr>
              <a:xfrm>
                <a:off x="2743200" y="1659308"/>
                <a:ext cx="1371600" cy="9144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a:off x="4301027" y="1659308"/>
                <a:ext cx="1371600" cy="9144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7" name="Rectangle 26"/>
            <p:cNvSpPr/>
            <p:nvPr/>
          </p:nvSpPr>
          <p:spPr>
            <a:xfrm>
              <a:off x="5867400" y="2853064"/>
              <a:ext cx="1371600" cy="9144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 name="Group 5"/>
          <p:cNvGrpSpPr/>
          <p:nvPr/>
        </p:nvGrpSpPr>
        <p:grpSpPr>
          <a:xfrm>
            <a:off x="2719345" y="5252103"/>
            <a:ext cx="6043657" cy="928439"/>
            <a:chOff x="2605399" y="5252103"/>
            <a:chExt cx="6043657" cy="928438"/>
          </a:xfrm>
        </p:grpSpPr>
        <p:grpSp>
          <p:nvGrpSpPr>
            <p:cNvPr id="30" name="Group 29"/>
            <p:cNvGrpSpPr/>
            <p:nvPr/>
          </p:nvGrpSpPr>
          <p:grpSpPr>
            <a:xfrm>
              <a:off x="2605399" y="5252103"/>
              <a:ext cx="4495800" cy="914400"/>
              <a:chOff x="2743200" y="2853064"/>
              <a:chExt cx="4495800" cy="914400"/>
            </a:xfrm>
          </p:grpSpPr>
          <p:grpSp>
            <p:nvGrpSpPr>
              <p:cNvPr id="31" name="Group 30"/>
              <p:cNvGrpSpPr/>
              <p:nvPr/>
            </p:nvGrpSpPr>
            <p:grpSpPr>
              <a:xfrm>
                <a:off x="2743200" y="2853064"/>
                <a:ext cx="2929427" cy="914400"/>
                <a:chOff x="2743200" y="1659308"/>
                <a:chExt cx="2929427" cy="914400"/>
              </a:xfrm>
            </p:grpSpPr>
            <p:sp>
              <p:nvSpPr>
                <p:cNvPr id="33" name="Rectangle 32"/>
                <p:cNvSpPr/>
                <p:nvPr/>
              </p:nvSpPr>
              <p:spPr>
                <a:xfrm>
                  <a:off x="2743200" y="1659308"/>
                  <a:ext cx="1371600" cy="9144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p:cNvSpPr/>
                <p:nvPr/>
              </p:nvSpPr>
              <p:spPr>
                <a:xfrm>
                  <a:off x="4301027" y="1659308"/>
                  <a:ext cx="1371600" cy="9144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2" name="Rectangle 31"/>
              <p:cNvSpPr/>
              <p:nvPr/>
            </p:nvSpPr>
            <p:spPr>
              <a:xfrm>
                <a:off x="5867400" y="2853064"/>
                <a:ext cx="1371600" cy="9144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5" name="Rectangle 34"/>
            <p:cNvSpPr/>
            <p:nvPr/>
          </p:nvSpPr>
          <p:spPr>
            <a:xfrm>
              <a:off x="7277456" y="5266141"/>
              <a:ext cx="1371600" cy="9144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 name="TextBox 6"/>
          <p:cNvSpPr txBox="1"/>
          <p:nvPr/>
        </p:nvSpPr>
        <p:spPr>
          <a:xfrm>
            <a:off x="2910536" y="1750410"/>
            <a:ext cx="990600" cy="646331"/>
          </a:xfrm>
          <a:prstGeom prst="rect">
            <a:avLst/>
          </a:prstGeom>
          <a:noFill/>
        </p:spPr>
        <p:txBody>
          <a:bodyPr wrap="square" rtlCol="0">
            <a:spAutoFit/>
          </a:bodyPr>
          <a:lstStyle/>
          <a:p>
            <a:pPr algn="ctr"/>
            <a:r>
              <a:rPr lang="en-US" sz="3600" dirty="0">
                <a:latin typeface="Courier New" panose="02070309020205020404" pitchFamily="49" charset="0"/>
                <a:cs typeface="Courier New" panose="02070309020205020404" pitchFamily="49" charset="0"/>
              </a:rPr>
              <a:t>w</a:t>
            </a:r>
          </a:p>
        </p:txBody>
      </p:sp>
      <p:sp>
        <p:nvSpPr>
          <p:cNvPr id="37" name="TextBox 36"/>
          <p:cNvSpPr txBox="1"/>
          <p:nvPr/>
        </p:nvSpPr>
        <p:spPr>
          <a:xfrm>
            <a:off x="4453071" y="1750410"/>
            <a:ext cx="990600" cy="646331"/>
          </a:xfrm>
          <a:prstGeom prst="rect">
            <a:avLst/>
          </a:prstGeom>
          <a:noFill/>
        </p:spPr>
        <p:txBody>
          <a:bodyPr wrap="square" rtlCol="0">
            <a:spAutoFit/>
          </a:bodyPr>
          <a:lstStyle/>
          <a:p>
            <a:pPr algn="ctr"/>
            <a:r>
              <a:rPr lang="en-US" sz="3600" dirty="0" smtClean="0">
                <a:latin typeface="Courier New" panose="02070309020205020404" pitchFamily="49" charset="0"/>
                <a:cs typeface="Courier New" panose="02070309020205020404" pitchFamily="49" charset="0"/>
              </a:rPr>
              <a:t>e</a:t>
            </a:r>
            <a:endParaRPr lang="en-US" sz="3600" dirty="0">
              <a:latin typeface="Courier New" panose="02070309020205020404" pitchFamily="49" charset="0"/>
              <a:cs typeface="Courier New" panose="02070309020205020404" pitchFamily="49" charset="0"/>
            </a:endParaRPr>
          </a:p>
        </p:txBody>
      </p:sp>
      <p:sp>
        <p:nvSpPr>
          <p:cNvPr id="38" name="TextBox 37"/>
          <p:cNvSpPr txBox="1"/>
          <p:nvPr/>
        </p:nvSpPr>
        <p:spPr>
          <a:xfrm>
            <a:off x="2895244" y="2953435"/>
            <a:ext cx="990600" cy="646331"/>
          </a:xfrm>
          <a:prstGeom prst="rect">
            <a:avLst/>
          </a:prstGeom>
          <a:noFill/>
        </p:spPr>
        <p:txBody>
          <a:bodyPr wrap="square" rtlCol="0">
            <a:spAutoFit/>
          </a:bodyPr>
          <a:lstStyle/>
          <a:p>
            <a:pPr algn="ctr"/>
            <a:r>
              <a:rPr lang="en-US" sz="3600" dirty="0" smtClean="0">
                <a:latin typeface="Courier New" panose="02070309020205020404" pitchFamily="49" charset="0"/>
                <a:cs typeface="Courier New" panose="02070309020205020404" pitchFamily="49" charset="0"/>
              </a:rPr>
              <a:t>c</a:t>
            </a:r>
            <a:endParaRPr lang="en-US" sz="3600" dirty="0">
              <a:latin typeface="Courier New" panose="02070309020205020404" pitchFamily="49" charset="0"/>
              <a:cs typeface="Courier New" panose="02070309020205020404" pitchFamily="49" charset="0"/>
            </a:endParaRPr>
          </a:p>
        </p:txBody>
      </p:sp>
      <p:sp>
        <p:nvSpPr>
          <p:cNvPr id="39" name="TextBox 38"/>
          <p:cNvSpPr txBox="1"/>
          <p:nvPr/>
        </p:nvSpPr>
        <p:spPr>
          <a:xfrm>
            <a:off x="4453071" y="2953434"/>
            <a:ext cx="990600" cy="646331"/>
          </a:xfrm>
          <a:prstGeom prst="rect">
            <a:avLst/>
          </a:prstGeom>
          <a:noFill/>
        </p:spPr>
        <p:txBody>
          <a:bodyPr wrap="square" rtlCol="0">
            <a:spAutoFit/>
          </a:bodyPr>
          <a:lstStyle/>
          <a:p>
            <a:pPr algn="ctr"/>
            <a:r>
              <a:rPr lang="en-US" sz="3600" dirty="0" smtClean="0">
                <a:latin typeface="Courier New" panose="02070309020205020404" pitchFamily="49" charset="0"/>
                <a:cs typeface="Courier New" panose="02070309020205020404" pitchFamily="49" charset="0"/>
              </a:rPr>
              <a:t>a</a:t>
            </a:r>
            <a:endParaRPr lang="en-US" sz="3600" dirty="0">
              <a:latin typeface="Courier New" panose="02070309020205020404" pitchFamily="49" charset="0"/>
              <a:cs typeface="Courier New" panose="02070309020205020404" pitchFamily="49" charset="0"/>
            </a:endParaRPr>
          </a:p>
        </p:txBody>
      </p:sp>
      <p:sp>
        <p:nvSpPr>
          <p:cNvPr id="40" name="TextBox 39"/>
          <p:cNvSpPr txBox="1"/>
          <p:nvPr/>
        </p:nvSpPr>
        <p:spPr>
          <a:xfrm>
            <a:off x="6019444" y="2953434"/>
            <a:ext cx="990600" cy="646331"/>
          </a:xfrm>
          <a:prstGeom prst="rect">
            <a:avLst/>
          </a:prstGeom>
          <a:noFill/>
        </p:spPr>
        <p:txBody>
          <a:bodyPr wrap="square" rtlCol="0">
            <a:spAutoFit/>
          </a:bodyPr>
          <a:lstStyle/>
          <a:p>
            <a:pPr algn="ctr"/>
            <a:r>
              <a:rPr lang="en-US" sz="3600" dirty="0" smtClean="0">
                <a:latin typeface="Courier New" panose="02070309020205020404" pitchFamily="49" charset="0"/>
                <a:cs typeface="Courier New" panose="02070309020205020404" pitchFamily="49" charset="0"/>
              </a:rPr>
              <a:t>n</a:t>
            </a:r>
            <a:endParaRPr lang="en-US" sz="3600" dirty="0">
              <a:latin typeface="Courier New" panose="02070309020205020404" pitchFamily="49" charset="0"/>
              <a:cs typeface="Courier New" panose="02070309020205020404" pitchFamily="49" charset="0"/>
            </a:endParaRPr>
          </a:p>
        </p:txBody>
      </p:sp>
      <p:sp>
        <p:nvSpPr>
          <p:cNvPr id="41" name="TextBox 40"/>
          <p:cNvSpPr txBox="1"/>
          <p:nvPr/>
        </p:nvSpPr>
        <p:spPr>
          <a:xfrm>
            <a:off x="2895244" y="4141810"/>
            <a:ext cx="990600" cy="646331"/>
          </a:xfrm>
          <a:prstGeom prst="rect">
            <a:avLst/>
          </a:prstGeom>
          <a:noFill/>
        </p:spPr>
        <p:txBody>
          <a:bodyPr wrap="square" rtlCol="0">
            <a:spAutoFit/>
          </a:bodyPr>
          <a:lstStyle/>
          <a:p>
            <a:pPr algn="ctr"/>
            <a:r>
              <a:rPr lang="en-US" sz="3600" dirty="0" smtClean="0">
                <a:latin typeface="Courier New" panose="02070309020205020404" pitchFamily="49" charset="0"/>
                <a:cs typeface="Courier New" panose="02070309020205020404" pitchFamily="49" charset="0"/>
              </a:rPr>
              <a:t>f</a:t>
            </a:r>
            <a:endParaRPr lang="en-US" sz="3600" dirty="0">
              <a:latin typeface="Courier New" panose="02070309020205020404" pitchFamily="49" charset="0"/>
              <a:cs typeface="Courier New" panose="02070309020205020404" pitchFamily="49" charset="0"/>
            </a:endParaRPr>
          </a:p>
        </p:txBody>
      </p:sp>
      <p:sp>
        <p:nvSpPr>
          <p:cNvPr id="42" name="TextBox 41"/>
          <p:cNvSpPr txBox="1"/>
          <p:nvPr/>
        </p:nvSpPr>
        <p:spPr>
          <a:xfrm>
            <a:off x="4453071" y="4144262"/>
            <a:ext cx="990600" cy="646331"/>
          </a:xfrm>
          <a:prstGeom prst="rect">
            <a:avLst/>
          </a:prstGeom>
          <a:noFill/>
        </p:spPr>
        <p:txBody>
          <a:bodyPr wrap="square" rtlCol="0">
            <a:spAutoFit/>
          </a:bodyPr>
          <a:lstStyle/>
          <a:p>
            <a:pPr algn="ctr"/>
            <a:r>
              <a:rPr lang="en-US" sz="3600" dirty="0">
                <a:latin typeface="Courier New" panose="02070309020205020404" pitchFamily="49" charset="0"/>
                <a:cs typeface="Courier New" panose="02070309020205020404" pitchFamily="49" charset="0"/>
              </a:rPr>
              <a:t>i</a:t>
            </a:r>
          </a:p>
        </p:txBody>
      </p:sp>
      <p:sp>
        <p:nvSpPr>
          <p:cNvPr id="43" name="TextBox 42"/>
          <p:cNvSpPr txBox="1"/>
          <p:nvPr/>
        </p:nvSpPr>
        <p:spPr>
          <a:xfrm>
            <a:off x="6034043" y="4144262"/>
            <a:ext cx="990600" cy="646331"/>
          </a:xfrm>
          <a:prstGeom prst="rect">
            <a:avLst/>
          </a:prstGeom>
          <a:noFill/>
        </p:spPr>
        <p:txBody>
          <a:bodyPr wrap="square" rtlCol="0">
            <a:spAutoFit/>
          </a:bodyPr>
          <a:lstStyle/>
          <a:p>
            <a:pPr algn="ctr"/>
            <a:r>
              <a:rPr lang="en-US" sz="3600" dirty="0" smtClean="0">
                <a:latin typeface="Courier New" panose="02070309020205020404" pitchFamily="49" charset="0"/>
                <a:cs typeface="Courier New" panose="02070309020205020404" pitchFamily="49" charset="0"/>
              </a:rPr>
              <a:t>x</a:t>
            </a:r>
            <a:endParaRPr lang="en-US" sz="3600" dirty="0">
              <a:latin typeface="Courier New" panose="02070309020205020404" pitchFamily="49" charset="0"/>
              <a:cs typeface="Courier New" panose="02070309020205020404" pitchFamily="49" charset="0"/>
            </a:endParaRPr>
          </a:p>
        </p:txBody>
      </p:sp>
      <p:sp>
        <p:nvSpPr>
          <p:cNvPr id="44" name="TextBox 43"/>
          <p:cNvSpPr txBox="1"/>
          <p:nvPr/>
        </p:nvSpPr>
        <p:spPr>
          <a:xfrm>
            <a:off x="2910536" y="5386138"/>
            <a:ext cx="990600" cy="646331"/>
          </a:xfrm>
          <a:prstGeom prst="rect">
            <a:avLst/>
          </a:prstGeom>
          <a:noFill/>
        </p:spPr>
        <p:txBody>
          <a:bodyPr wrap="square" rtlCol="0">
            <a:spAutoFit/>
          </a:bodyPr>
          <a:lstStyle/>
          <a:p>
            <a:pPr algn="ctr"/>
            <a:r>
              <a:rPr lang="en-US" sz="3600" dirty="0" smtClean="0">
                <a:latin typeface="Courier New" panose="02070309020205020404" pitchFamily="49" charset="0"/>
                <a:cs typeface="Courier New" panose="02070309020205020404" pitchFamily="49" charset="0"/>
              </a:rPr>
              <a:t>t</a:t>
            </a:r>
            <a:endParaRPr lang="en-US" sz="3600" dirty="0">
              <a:latin typeface="Courier New" panose="02070309020205020404" pitchFamily="49" charset="0"/>
              <a:cs typeface="Courier New" panose="02070309020205020404" pitchFamily="49" charset="0"/>
            </a:endParaRPr>
          </a:p>
        </p:txBody>
      </p:sp>
      <p:sp>
        <p:nvSpPr>
          <p:cNvPr id="45" name="TextBox 44"/>
          <p:cNvSpPr txBox="1"/>
          <p:nvPr/>
        </p:nvSpPr>
        <p:spPr>
          <a:xfrm>
            <a:off x="4467670" y="5400177"/>
            <a:ext cx="990600" cy="646331"/>
          </a:xfrm>
          <a:prstGeom prst="rect">
            <a:avLst/>
          </a:prstGeom>
          <a:noFill/>
        </p:spPr>
        <p:txBody>
          <a:bodyPr wrap="square" rtlCol="0">
            <a:spAutoFit/>
          </a:bodyPr>
          <a:lstStyle/>
          <a:p>
            <a:pPr algn="ctr"/>
            <a:r>
              <a:rPr lang="en-US" sz="3600" dirty="0" smtClean="0">
                <a:latin typeface="Courier New" panose="02070309020205020404" pitchFamily="49" charset="0"/>
                <a:cs typeface="Courier New" panose="02070309020205020404" pitchFamily="49" charset="0"/>
              </a:rPr>
              <a:t>h</a:t>
            </a:r>
            <a:endParaRPr lang="en-US" sz="3600" dirty="0">
              <a:latin typeface="Courier New" panose="02070309020205020404" pitchFamily="49" charset="0"/>
              <a:cs typeface="Courier New" panose="02070309020205020404" pitchFamily="49" charset="0"/>
            </a:endParaRPr>
          </a:p>
        </p:txBody>
      </p:sp>
      <p:sp>
        <p:nvSpPr>
          <p:cNvPr id="46" name="TextBox 45"/>
          <p:cNvSpPr txBox="1"/>
          <p:nvPr/>
        </p:nvSpPr>
        <p:spPr>
          <a:xfrm>
            <a:off x="6019444" y="5400175"/>
            <a:ext cx="990600" cy="646331"/>
          </a:xfrm>
          <a:prstGeom prst="rect">
            <a:avLst/>
          </a:prstGeom>
          <a:noFill/>
        </p:spPr>
        <p:txBody>
          <a:bodyPr wrap="square" rtlCol="0">
            <a:spAutoFit/>
          </a:bodyPr>
          <a:lstStyle/>
          <a:p>
            <a:pPr algn="ctr"/>
            <a:r>
              <a:rPr lang="en-US" sz="3600" dirty="0" smtClean="0">
                <a:latin typeface="Courier New" panose="02070309020205020404" pitchFamily="49" charset="0"/>
                <a:cs typeface="Courier New" panose="02070309020205020404" pitchFamily="49" charset="0"/>
              </a:rPr>
              <a:t>I</a:t>
            </a:r>
            <a:endParaRPr lang="en-US" sz="3600" dirty="0">
              <a:latin typeface="Courier New" panose="02070309020205020404" pitchFamily="49" charset="0"/>
              <a:cs typeface="Courier New" panose="02070309020205020404" pitchFamily="49" charset="0"/>
            </a:endParaRPr>
          </a:p>
        </p:txBody>
      </p:sp>
      <p:sp>
        <p:nvSpPr>
          <p:cNvPr id="47" name="TextBox 46"/>
          <p:cNvSpPr txBox="1"/>
          <p:nvPr/>
        </p:nvSpPr>
        <p:spPr>
          <a:xfrm>
            <a:off x="7581900" y="5400177"/>
            <a:ext cx="990600" cy="646331"/>
          </a:xfrm>
          <a:prstGeom prst="rect">
            <a:avLst/>
          </a:prstGeom>
          <a:noFill/>
        </p:spPr>
        <p:txBody>
          <a:bodyPr wrap="square" rtlCol="0">
            <a:spAutoFit/>
          </a:bodyPr>
          <a:lstStyle/>
          <a:p>
            <a:pPr algn="ctr"/>
            <a:r>
              <a:rPr lang="en-US" sz="3600" dirty="0" smtClean="0">
                <a:latin typeface="Courier New" panose="02070309020205020404" pitchFamily="49" charset="0"/>
                <a:cs typeface="Courier New" panose="02070309020205020404" pitchFamily="49" charset="0"/>
              </a:rPr>
              <a:t>s</a:t>
            </a:r>
            <a:endParaRPr lang="en-US" sz="3600" dirty="0">
              <a:latin typeface="Courier New" panose="02070309020205020404" pitchFamily="49" charset="0"/>
              <a:cs typeface="Courier New" panose="02070309020205020404" pitchFamily="49" charset="0"/>
            </a:endParaRPr>
          </a:p>
        </p:txBody>
      </p:sp>
      <p:grpSp>
        <p:nvGrpSpPr>
          <p:cNvPr id="48" name="Group 47"/>
          <p:cNvGrpSpPr/>
          <p:nvPr/>
        </p:nvGrpSpPr>
        <p:grpSpPr>
          <a:xfrm>
            <a:off x="762000" y="64670"/>
            <a:ext cx="7741777" cy="1775151"/>
            <a:chOff x="762000" y="64670"/>
            <a:chExt cx="7741777" cy="1775151"/>
          </a:xfrm>
        </p:grpSpPr>
        <p:pic>
          <p:nvPicPr>
            <p:cNvPr id="49"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3885" t="9372" r="-10495" b="-9372"/>
            <a:stretch/>
          </p:blipFill>
          <p:spPr bwMode="auto">
            <a:xfrm rot="5400000">
              <a:off x="6909241" y="245286"/>
              <a:ext cx="1588871" cy="1600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0" name="Picture 3"/>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1474"/>
            <a:stretch/>
          </p:blipFill>
          <p:spPr bwMode="auto">
            <a:xfrm rot="5400000">
              <a:off x="649555" y="177115"/>
              <a:ext cx="1687930" cy="14630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Tree>
    <p:extLst>
      <p:ext uri="{BB962C8B-B14F-4D97-AF65-F5344CB8AC3E}">
        <p14:creationId xmlns:p14="http://schemas.microsoft.com/office/powerpoint/2010/main" val="24932956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250"/>
                                  </p:stCondLst>
                                  <p:childTnLst>
                                    <p:set>
                                      <p:cBhvr>
                                        <p:cTn id="9" dur="1" fill="hold">
                                          <p:stCondLst>
                                            <p:cond delay="0"/>
                                          </p:stCondLst>
                                        </p:cTn>
                                        <p:tgtEl>
                                          <p:spTgt spid="37"/>
                                        </p:tgtEl>
                                        <p:attrNameLst>
                                          <p:attrName>style.visibility</p:attrName>
                                        </p:attrNameLst>
                                      </p:cBhvr>
                                      <p:to>
                                        <p:strVal val="visible"/>
                                      </p:to>
                                    </p:set>
                                  </p:childTnLst>
                                </p:cTn>
                              </p:par>
                            </p:childTnLst>
                          </p:cTn>
                        </p:par>
                        <p:par>
                          <p:cTn id="10" fill="hold">
                            <p:stCondLst>
                              <p:cond delay="250"/>
                            </p:stCondLst>
                            <p:childTnLst>
                              <p:par>
                                <p:cTn id="11" presetID="1" presetClass="entr" presetSubtype="0" fill="hold" grpId="0" nodeType="afterEffect">
                                  <p:stCondLst>
                                    <p:cond delay="250"/>
                                  </p:stCondLst>
                                  <p:childTnLst>
                                    <p:set>
                                      <p:cBhvr>
                                        <p:cTn id="12" dur="1" fill="hold">
                                          <p:stCondLst>
                                            <p:cond delay="0"/>
                                          </p:stCondLst>
                                        </p:cTn>
                                        <p:tgtEl>
                                          <p:spTgt spid="38"/>
                                        </p:tgtEl>
                                        <p:attrNameLst>
                                          <p:attrName>style.visibility</p:attrName>
                                        </p:attrNameLst>
                                      </p:cBhvr>
                                      <p:to>
                                        <p:strVal val="visible"/>
                                      </p:to>
                                    </p:set>
                                  </p:childTnLst>
                                </p:cTn>
                              </p:par>
                            </p:childTnLst>
                          </p:cTn>
                        </p:par>
                        <p:par>
                          <p:cTn id="13" fill="hold">
                            <p:stCondLst>
                              <p:cond delay="500"/>
                            </p:stCondLst>
                            <p:childTnLst>
                              <p:par>
                                <p:cTn id="14" presetID="1" presetClass="entr" presetSubtype="0" fill="hold" grpId="0" nodeType="afterEffect">
                                  <p:stCondLst>
                                    <p:cond delay="250"/>
                                  </p:stCondLst>
                                  <p:childTnLst>
                                    <p:set>
                                      <p:cBhvr>
                                        <p:cTn id="15" dur="1" fill="hold">
                                          <p:stCondLst>
                                            <p:cond delay="0"/>
                                          </p:stCondLst>
                                        </p:cTn>
                                        <p:tgtEl>
                                          <p:spTgt spid="39"/>
                                        </p:tgtEl>
                                        <p:attrNameLst>
                                          <p:attrName>style.visibility</p:attrName>
                                        </p:attrNameLst>
                                      </p:cBhvr>
                                      <p:to>
                                        <p:strVal val="visible"/>
                                      </p:to>
                                    </p:set>
                                  </p:childTnLst>
                                </p:cTn>
                              </p:par>
                            </p:childTnLst>
                          </p:cTn>
                        </p:par>
                        <p:par>
                          <p:cTn id="16" fill="hold">
                            <p:stCondLst>
                              <p:cond delay="750"/>
                            </p:stCondLst>
                            <p:childTnLst>
                              <p:par>
                                <p:cTn id="17" presetID="1" presetClass="entr" presetSubtype="0" fill="hold" grpId="0" nodeType="afterEffect">
                                  <p:stCondLst>
                                    <p:cond delay="250"/>
                                  </p:stCondLst>
                                  <p:childTnLst>
                                    <p:set>
                                      <p:cBhvr>
                                        <p:cTn id="18" dur="1" fill="hold">
                                          <p:stCondLst>
                                            <p:cond delay="0"/>
                                          </p:stCondLst>
                                        </p:cTn>
                                        <p:tgtEl>
                                          <p:spTgt spid="40"/>
                                        </p:tgtEl>
                                        <p:attrNameLst>
                                          <p:attrName>style.visibility</p:attrName>
                                        </p:attrNameLst>
                                      </p:cBhvr>
                                      <p:to>
                                        <p:strVal val="visible"/>
                                      </p:to>
                                    </p:set>
                                  </p:childTnLst>
                                </p:cTn>
                              </p:par>
                            </p:childTnLst>
                          </p:cTn>
                        </p:par>
                        <p:par>
                          <p:cTn id="19" fill="hold">
                            <p:stCondLst>
                              <p:cond delay="1000"/>
                            </p:stCondLst>
                            <p:childTnLst>
                              <p:par>
                                <p:cTn id="20" presetID="1" presetClass="entr" presetSubtype="0" fill="hold" grpId="0" nodeType="afterEffect">
                                  <p:stCondLst>
                                    <p:cond delay="250"/>
                                  </p:stCondLst>
                                  <p:childTnLst>
                                    <p:set>
                                      <p:cBhvr>
                                        <p:cTn id="21" dur="1" fill="hold">
                                          <p:stCondLst>
                                            <p:cond delay="0"/>
                                          </p:stCondLst>
                                        </p:cTn>
                                        <p:tgtEl>
                                          <p:spTgt spid="41"/>
                                        </p:tgtEl>
                                        <p:attrNameLst>
                                          <p:attrName>style.visibility</p:attrName>
                                        </p:attrNameLst>
                                      </p:cBhvr>
                                      <p:to>
                                        <p:strVal val="visible"/>
                                      </p:to>
                                    </p:set>
                                  </p:childTnLst>
                                </p:cTn>
                              </p:par>
                            </p:childTnLst>
                          </p:cTn>
                        </p:par>
                        <p:par>
                          <p:cTn id="22" fill="hold">
                            <p:stCondLst>
                              <p:cond delay="1250"/>
                            </p:stCondLst>
                            <p:childTnLst>
                              <p:par>
                                <p:cTn id="23" presetID="1" presetClass="entr" presetSubtype="0" fill="hold" grpId="0" nodeType="afterEffect">
                                  <p:stCondLst>
                                    <p:cond delay="250"/>
                                  </p:stCondLst>
                                  <p:childTnLst>
                                    <p:set>
                                      <p:cBhvr>
                                        <p:cTn id="24" dur="1" fill="hold">
                                          <p:stCondLst>
                                            <p:cond delay="0"/>
                                          </p:stCondLst>
                                        </p:cTn>
                                        <p:tgtEl>
                                          <p:spTgt spid="42"/>
                                        </p:tgtEl>
                                        <p:attrNameLst>
                                          <p:attrName>style.visibility</p:attrName>
                                        </p:attrNameLst>
                                      </p:cBhvr>
                                      <p:to>
                                        <p:strVal val="visible"/>
                                      </p:to>
                                    </p:set>
                                  </p:childTnLst>
                                </p:cTn>
                              </p:par>
                            </p:childTnLst>
                          </p:cTn>
                        </p:par>
                        <p:par>
                          <p:cTn id="25" fill="hold">
                            <p:stCondLst>
                              <p:cond delay="1500"/>
                            </p:stCondLst>
                            <p:childTnLst>
                              <p:par>
                                <p:cTn id="26" presetID="1" presetClass="entr" presetSubtype="0" fill="hold" grpId="0" nodeType="afterEffect">
                                  <p:stCondLst>
                                    <p:cond delay="250"/>
                                  </p:stCondLst>
                                  <p:childTnLst>
                                    <p:set>
                                      <p:cBhvr>
                                        <p:cTn id="27" dur="1" fill="hold">
                                          <p:stCondLst>
                                            <p:cond delay="0"/>
                                          </p:stCondLst>
                                        </p:cTn>
                                        <p:tgtEl>
                                          <p:spTgt spid="43"/>
                                        </p:tgtEl>
                                        <p:attrNameLst>
                                          <p:attrName>style.visibility</p:attrName>
                                        </p:attrNameLst>
                                      </p:cBhvr>
                                      <p:to>
                                        <p:strVal val="visible"/>
                                      </p:to>
                                    </p:set>
                                  </p:childTnLst>
                                </p:cTn>
                              </p:par>
                            </p:childTnLst>
                          </p:cTn>
                        </p:par>
                        <p:par>
                          <p:cTn id="28" fill="hold">
                            <p:stCondLst>
                              <p:cond delay="1750"/>
                            </p:stCondLst>
                            <p:childTnLst>
                              <p:par>
                                <p:cTn id="29" presetID="1" presetClass="entr" presetSubtype="0" fill="hold" grpId="0" nodeType="afterEffect">
                                  <p:stCondLst>
                                    <p:cond delay="250"/>
                                  </p:stCondLst>
                                  <p:childTnLst>
                                    <p:set>
                                      <p:cBhvr>
                                        <p:cTn id="30" dur="1" fill="hold">
                                          <p:stCondLst>
                                            <p:cond delay="0"/>
                                          </p:stCondLst>
                                        </p:cTn>
                                        <p:tgtEl>
                                          <p:spTgt spid="44"/>
                                        </p:tgtEl>
                                        <p:attrNameLst>
                                          <p:attrName>style.visibility</p:attrName>
                                        </p:attrNameLst>
                                      </p:cBhvr>
                                      <p:to>
                                        <p:strVal val="visible"/>
                                      </p:to>
                                    </p:set>
                                  </p:childTnLst>
                                </p:cTn>
                              </p:par>
                            </p:childTnLst>
                          </p:cTn>
                        </p:par>
                        <p:par>
                          <p:cTn id="31" fill="hold">
                            <p:stCondLst>
                              <p:cond delay="2000"/>
                            </p:stCondLst>
                            <p:childTnLst>
                              <p:par>
                                <p:cTn id="32" presetID="1" presetClass="entr" presetSubtype="0" fill="hold" grpId="0" nodeType="afterEffect">
                                  <p:stCondLst>
                                    <p:cond delay="250"/>
                                  </p:stCondLst>
                                  <p:childTnLst>
                                    <p:set>
                                      <p:cBhvr>
                                        <p:cTn id="33" dur="1" fill="hold">
                                          <p:stCondLst>
                                            <p:cond delay="0"/>
                                          </p:stCondLst>
                                        </p:cTn>
                                        <p:tgtEl>
                                          <p:spTgt spid="45"/>
                                        </p:tgtEl>
                                        <p:attrNameLst>
                                          <p:attrName>style.visibility</p:attrName>
                                        </p:attrNameLst>
                                      </p:cBhvr>
                                      <p:to>
                                        <p:strVal val="visible"/>
                                      </p:to>
                                    </p:set>
                                  </p:childTnLst>
                                </p:cTn>
                              </p:par>
                            </p:childTnLst>
                          </p:cTn>
                        </p:par>
                        <p:par>
                          <p:cTn id="34" fill="hold">
                            <p:stCondLst>
                              <p:cond delay="2250"/>
                            </p:stCondLst>
                            <p:childTnLst>
                              <p:par>
                                <p:cTn id="35" presetID="1" presetClass="entr" presetSubtype="0" fill="hold" grpId="0" nodeType="afterEffect">
                                  <p:stCondLst>
                                    <p:cond delay="250"/>
                                  </p:stCondLst>
                                  <p:childTnLst>
                                    <p:set>
                                      <p:cBhvr>
                                        <p:cTn id="36" dur="1" fill="hold">
                                          <p:stCondLst>
                                            <p:cond delay="0"/>
                                          </p:stCondLst>
                                        </p:cTn>
                                        <p:tgtEl>
                                          <p:spTgt spid="46"/>
                                        </p:tgtEl>
                                        <p:attrNameLst>
                                          <p:attrName>style.visibility</p:attrName>
                                        </p:attrNameLst>
                                      </p:cBhvr>
                                      <p:to>
                                        <p:strVal val="visible"/>
                                      </p:to>
                                    </p:set>
                                  </p:childTnLst>
                                </p:cTn>
                              </p:par>
                            </p:childTnLst>
                          </p:cTn>
                        </p:par>
                        <p:par>
                          <p:cTn id="37" fill="hold">
                            <p:stCondLst>
                              <p:cond delay="2500"/>
                            </p:stCondLst>
                            <p:childTnLst>
                              <p:par>
                                <p:cTn id="38" presetID="1" presetClass="entr" presetSubtype="0" fill="hold" grpId="0" nodeType="afterEffect">
                                  <p:stCondLst>
                                    <p:cond delay="250"/>
                                  </p:stCondLst>
                                  <p:childTnLst>
                                    <p:set>
                                      <p:cBhvr>
                                        <p:cTn id="39" dur="1" fill="hold">
                                          <p:stCondLst>
                                            <p:cond delay="0"/>
                                          </p:stCondLst>
                                        </p:cTn>
                                        <p:tgtEl>
                                          <p:spTgt spid="4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37" grpId="0"/>
      <p:bldP spid="38" grpId="0"/>
      <p:bldP spid="39" grpId="0"/>
      <p:bldP spid="40" grpId="0"/>
      <p:bldP spid="41" grpId="0"/>
      <p:bldP spid="42" grpId="0"/>
      <p:bldP spid="43" grpId="0"/>
      <p:bldP spid="44" grpId="0"/>
      <p:bldP spid="45" grpId="0"/>
      <p:bldP spid="46" grpId="0"/>
      <p:bldP spid="4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a:xfrm>
            <a:off x="304800" y="-76200"/>
            <a:ext cx="8458200" cy="914400"/>
          </a:xfrm>
        </p:spPr>
        <p:txBody>
          <a:bodyPr rtlCol="0"/>
          <a:lstStyle/>
          <a:p>
            <a:pPr eaLnBrk="1" fontAlgn="auto" hangingPunct="1">
              <a:spcAft>
                <a:spcPts val="0"/>
              </a:spcAft>
              <a:defRPr/>
            </a:pPr>
            <a:r>
              <a:rPr lang="en-US" dirty="0" smtClean="0">
                <a:ea typeface="+mj-ea"/>
              </a:rPr>
              <a:t>Key Concepts</a:t>
            </a:r>
            <a:endParaRPr lang="en-US" dirty="0">
              <a:ea typeface="+mj-ea"/>
            </a:endParaRPr>
          </a:p>
        </p:txBody>
      </p:sp>
      <p:cxnSp>
        <p:nvCxnSpPr>
          <p:cNvPr id="70659" name="Straight Connector 23"/>
          <p:cNvCxnSpPr>
            <a:cxnSpLocks noChangeShapeType="1"/>
          </p:cNvCxnSpPr>
          <p:nvPr/>
        </p:nvCxnSpPr>
        <p:spPr bwMode="auto">
          <a:xfrm>
            <a:off x="381000" y="685800"/>
            <a:ext cx="8305800" cy="0"/>
          </a:xfrm>
          <a:prstGeom prst="line">
            <a:avLst/>
          </a:prstGeom>
          <a:noFill/>
          <a:ln w="25400">
            <a:solidFill>
              <a:srgbClr val="7C7C7C"/>
            </a:solidFill>
            <a:round/>
            <a:headEnd/>
            <a:tailEnd/>
          </a:ln>
          <a:effectLst>
            <a:outerShdw dist="20000" dir="5400000" rotWithShape="0">
              <a:srgbClr val="808080">
                <a:alpha val="37999"/>
              </a:srgbClr>
            </a:outerShdw>
          </a:effectLst>
          <a:extLst>
            <a:ext uri="{909E8E84-426E-40DD-AFC4-6F175D3DCCD1}">
              <a14:hiddenFill xmlns:a14="http://schemas.microsoft.com/office/drawing/2010/main">
                <a:noFill/>
              </a14:hiddenFill>
            </a:ext>
          </a:extLst>
        </p:spPr>
      </p:cxnSp>
      <p:sp>
        <p:nvSpPr>
          <p:cNvPr id="70660" name="TextBox 24"/>
          <p:cNvSpPr txBox="1">
            <a:spLocks noChangeArrowheads="1"/>
          </p:cNvSpPr>
          <p:nvPr/>
        </p:nvSpPr>
        <p:spPr bwMode="auto">
          <a:xfrm>
            <a:off x="0" y="1066800"/>
            <a:ext cx="9144000" cy="1138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742950" indent="-742950" eaLnBrk="0" hangingPunct="0">
              <a:defRPr>
                <a:solidFill>
                  <a:schemeClr val="tx1"/>
                </a:solidFill>
                <a:latin typeface="Calibri" panose="020F0502020204030204" pitchFamily="34" charset="0"/>
                <a:ea typeface="MS PGothic" panose="020B0600070205080204" pitchFamily="34" charset="-128"/>
              </a:defRPr>
            </a:lvl1pPr>
            <a:lvl2pPr marL="742950" indent="-285750" eaLnBrk="0" hangingPunct="0">
              <a:defRPr>
                <a:solidFill>
                  <a:schemeClr val="tx1"/>
                </a:solidFill>
                <a:latin typeface="Calibri" panose="020F0502020204030204" pitchFamily="34" charset="0"/>
                <a:ea typeface="MS PGothic" panose="020B0600070205080204" pitchFamily="34" charset="-128"/>
              </a:defRPr>
            </a:lvl2pPr>
            <a:lvl3pPr marL="1143000" indent="-228600" eaLnBrk="0" hangingPunct="0">
              <a:defRPr>
                <a:solidFill>
                  <a:schemeClr val="tx1"/>
                </a:solidFill>
                <a:latin typeface="Calibri" panose="020F0502020204030204" pitchFamily="34" charset="0"/>
                <a:ea typeface="MS PGothic" panose="020B0600070205080204" pitchFamily="34" charset="-128"/>
              </a:defRPr>
            </a:lvl3pPr>
            <a:lvl4pPr marL="1600200" indent="-228600" eaLnBrk="0" hangingPunct="0">
              <a:defRPr>
                <a:solidFill>
                  <a:schemeClr val="tx1"/>
                </a:solidFill>
                <a:latin typeface="Calibri" panose="020F0502020204030204" pitchFamily="34" charset="0"/>
                <a:ea typeface="MS PGothic" panose="020B0600070205080204" pitchFamily="34" charset="-128"/>
              </a:defRPr>
            </a:lvl4pPr>
            <a:lvl5pPr marL="2057400" indent="-228600" eaLnBrk="0" hangingPunct="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algn="ctr" eaLnBrk="1" fontAlgn="base" hangingPunct="1">
              <a:spcBef>
                <a:spcPct val="0"/>
              </a:spcBef>
              <a:spcAft>
                <a:spcPct val="0"/>
              </a:spcAft>
            </a:pPr>
            <a:r>
              <a:rPr lang="en-US" altLang="en-US" sz="4000" b="1" smtClean="0">
                <a:solidFill>
                  <a:srgbClr val="FF9900"/>
                </a:solidFill>
              </a:rPr>
              <a:t>community-based adaptation</a:t>
            </a:r>
          </a:p>
          <a:p>
            <a:pPr eaLnBrk="1" fontAlgn="base" hangingPunct="1">
              <a:spcBef>
                <a:spcPct val="0"/>
              </a:spcBef>
              <a:spcAft>
                <a:spcPct val="0"/>
              </a:spcAft>
            </a:pPr>
            <a:endParaRPr lang="en-US" altLang="en-US" sz="2800" b="1" smtClean="0">
              <a:solidFill>
                <a:srgbClr val="595959"/>
              </a:solidFill>
            </a:endParaRPr>
          </a:p>
        </p:txBody>
      </p:sp>
      <p:sp>
        <p:nvSpPr>
          <p:cNvPr id="70661" name="TextBox 6"/>
          <p:cNvSpPr txBox="1">
            <a:spLocks noChangeArrowheads="1"/>
          </p:cNvSpPr>
          <p:nvPr/>
        </p:nvSpPr>
        <p:spPr bwMode="auto">
          <a:xfrm>
            <a:off x="762000" y="2128838"/>
            <a:ext cx="7543800" cy="2062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MS PGothic" panose="020B0600070205080204" pitchFamily="34" charset="-128"/>
              </a:defRPr>
            </a:lvl1pPr>
            <a:lvl2pPr marL="742950" indent="-285750" eaLnBrk="0" hangingPunct="0">
              <a:defRPr>
                <a:solidFill>
                  <a:schemeClr val="tx1"/>
                </a:solidFill>
                <a:latin typeface="Calibri" panose="020F0502020204030204" pitchFamily="34" charset="0"/>
                <a:ea typeface="MS PGothic" panose="020B0600070205080204" pitchFamily="34" charset="-128"/>
              </a:defRPr>
            </a:lvl2pPr>
            <a:lvl3pPr marL="1143000" indent="-228600" eaLnBrk="0" hangingPunct="0">
              <a:defRPr>
                <a:solidFill>
                  <a:schemeClr val="tx1"/>
                </a:solidFill>
                <a:latin typeface="Calibri" panose="020F0502020204030204" pitchFamily="34" charset="0"/>
                <a:ea typeface="MS PGothic" panose="020B0600070205080204" pitchFamily="34" charset="-128"/>
              </a:defRPr>
            </a:lvl3pPr>
            <a:lvl4pPr marL="1600200" indent="-228600" eaLnBrk="0" hangingPunct="0">
              <a:defRPr>
                <a:solidFill>
                  <a:schemeClr val="tx1"/>
                </a:solidFill>
                <a:latin typeface="Calibri" panose="020F0502020204030204" pitchFamily="34" charset="0"/>
                <a:ea typeface="MS PGothic" panose="020B0600070205080204" pitchFamily="34" charset="-128"/>
              </a:defRPr>
            </a:lvl4pPr>
            <a:lvl5pPr marL="2057400" indent="-228600" eaLnBrk="0" hangingPunct="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algn="ctr" eaLnBrk="1" fontAlgn="base" hangingPunct="1">
              <a:spcBef>
                <a:spcPct val="0"/>
              </a:spcBef>
              <a:spcAft>
                <a:spcPct val="0"/>
              </a:spcAft>
            </a:pPr>
            <a:r>
              <a:rPr lang="en-US" altLang="en-US" sz="2800" smtClean="0">
                <a:solidFill>
                  <a:srgbClr val="595959"/>
                </a:solidFill>
              </a:rPr>
              <a:t>a community-led process based on communities’ priorities, needs, knowledge, and capacities, which should empower people to plan for and cope with the impacts of climate change</a:t>
            </a:r>
          </a:p>
          <a:p>
            <a:pPr eaLnBrk="1" fontAlgn="base" hangingPunct="1">
              <a:spcBef>
                <a:spcPct val="0"/>
              </a:spcBef>
              <a:spcAft>
                <a:spcPct val="0"/>
              </a:spcAft>
            </a:pPr>
            <a:endParaRPr lang="en-US" altLang="en-US" sz="800" smtClean="0">
              <a:solidFill>
                <a:srgbClr val="595959"/>
              </a:solidFill>
            </a:endParaRPr>
          </a:p>
          <a:p>
            <a:pPr eaLnBrk="1" fontAlgn="base" hangingPunct="1">
              <a:spcBef>
                <a:spcPct val="0"/>
              </a:spcBef>
              <a:spcAft>
                <a:spcPct val="0"/>
              </a:spcAft>
            </a:pPr>
            <a:r>
              <a:rPr lang="en-US" altLang="en-US" sz="800" i="1" smtClean="0">
                <a:solidFill>
                  <a:srgbClr val="000000"/>
                </a:solidFill>
              </a:rPr>
              <a:t>Hannah Reid, Mozaharul Alam, Rachel Berger, Terry Cannon, Saleemul Huq, and Angela Milligan, Community-based adaptation to climate change: an overview, 2010</a:t>
            </a:r>
          </a:p>
        </p:txBody>
      </p:sp>
      <p:pic>
        <p:nvPicPr>
          <p:cNvPr id="8" name="Picture 7" descr="madagascar-890.jpg"/>
          <p:cNvPicPr>
            <a:picLocks noChangeAspect="1"/>
          </p:cNvPicPr>
          <p:nvPr/>
        </p:nvPicPr>
        <p:blipFill>
          <a:blip r:embed="rId3" cstate="print"/>
          <a:stretch>
            <a:fillRect/>
          </a:stretch>
        </p:blipFill>
        <p:spPr>
          <a:xfrm>
            <a:off x="0" y="4343400"/>
            <a:ext cx="9144000" cy="2514600"/>
          </a:xfrm>
          <a:prstGeom prst="rect">
            <a:avLst/>
          </a:prstGeom>
          <a:ln>
            <a:noFill/>
          </a:ln>
          <a:effectLst>
            <a:softEdge rad="112500"/>
          </a:effectLst>
        </p:spPr>
      </p:pic>
    </p:spTree>
    <p:extLst>
      <p:ext uri="{BB962C8B-B14F-4D97-AF65-F5344CB8AC3E}">
        <p14:creationId xmlns:p14="http://schemas.microsoft.com/office/powerpoint/2010/main" val="253524834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a:xfrm>
            <a:off x="304800" y="-76200"/>
            <a:ext cx="8458200" cy="914400"/>
          </a:xfrm>
        </p:spPr>
        <p:txBody>
          <a:bodyPr rtlCol="0"/>
          <a:lstStyle/>
          <a:p>
            <a:pPr eaLnBrk="1" fontAlgn="auto" hangingPunct="1">
              <a:spcAft>
                <a:spcPts val="0"/>
              </a:spcAft>
              <a:defRPr/>
            </a:pPr>
            <a:r>
              <a:rPr lang="en-US" dirty="0" smtClean="0">
                <a:ea typeface="+mj-ea"/>
              </a:rPr>
              <a:t>Key Concepts</a:t>
            </a:r>
            <a:endParaRPr lang="en-US" dirty="0">
              <a:ea typeface="+mj-ea"/>
            </a:endParaRPr>
          </a:p>
        </p:txBody>
      </p:sp>
      <p:cxnSp>
        <p:nvCxnSpPr>
          <p:cNvPr id="71683" name="Straight Connector 23"/>
          <p:cNvCxnSpPr>
            <a:cxnSpLocks noChangeShapeType="1"/>
          </p:cNvCxnSpPr>
          <p:nvPr/>
        </p:nvCxnSpPr>
        <p:spPr bwMode="auto">
          <a:xfrm>
            <a:off x="381000" y="685800"/>
            <a:ext cx="8305800" cy="0"/>
          </a:xfrm>
          <a:prstGeom prst="line">
            <a:avLst/>
          </a:prstGeom>
          <a:noFill/>
          <a:ln w="25400">
            <a:solidFill>
              <a:srgbClr val="7C7C7C"/>
            </a:solidFill>
            <a:round/>
            <a:headEnd/>
            <a:tailEnd/>
          </a:ln>
          <a:effectLst>
            <a:outerShdw dist="20000" dir="5400000" rotWithShape="0">
              <a:srgbClr val="808080">
                <a:alpha val="37999"/>
              </a:srgbClr>
            </a:outerShdw>
          </a:effectLst>
          <a:extLst>
            <a:ext uri="{909E8E84-426E-40DD-AFC4-6F175D3DCCD1}">
              <a14:hiddenFill xmlns:a14="http://schemas.microsoft.com/office/drawing/2010/main">
                <a:noFill/>
              </a14:hiddenFill>
            </a:ext>
          </a:extLst>
        </p:spPr>
      </p:cxnSp>
      <p:sp>
        <p:nvSpPr>
          <p:cNvPr id="71684" name="TextBox 24"/>
          <p:cNvSpPr txBox="1">
            <a:spLocks noChangeArrowheads="1"/>
          </p:cNvSpPr>
          <p:nvPr/>
        </p:nvSpPr>
        <p:spPr bwMode="auto">
          <a:xfrm>
            <a:off x="914400" y="1066800"/>
            <a:ext cx="7315200"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742950" indent="-742950" eaLnBrk="0" hangingPunct="0">
              <a:defRPr>
                <a:solidFill>
                  <a:schemeClr val="tx1"/>
                </a:solidFill>
                <a:latin typeface="Calibri" panose="020F0502020204030204" pitchFamily="34" charset="0"/>
                <a:ea typeface="MS PGothic" panose="020B0600070205080204" pitchFamily="34" charset="-128"/>
              </a:defRPr>
            </a:lvl1pPr>
            <a:lvl2pPr marL="742950" indent="-285750" eaLnBrk="0" hangingPunct="0">
              <a:defRPr>
                <a:solidFill>
                  <a:schemeClr val="tx1"/>
                </a:solidFill>
                <a:latin typeface="Calibri" panose="020F0502020204030204" pitchFamily="34" charset="0"/>
                <a:ea typeface="MS PGothic" panose="020B0600070205080204" pitchFamily="34" charset="-128"/>
              </a:defRPr>
            </a:lvl2pPr>
            <a:lvl3pPr marL="1143000" indent="-228600" eaLnBrk="0" hangingPunct="0">
              <a:defRPr>
                <a:solidFill>
                  <a:schemeClr val="tx1"/>
                </a:solidFill>
                <a:latin typeface="Calibri" panose="020F0502020204030204" pitchFamily="34" charset="0"/>
                <a:ea typeface="MS PGothic" panose="020B0600070205080204" pitchFamily="34" charset="-128"/>
              </a:defRPr>
            </a:lvl3pPr>
            <a:lvl4pPr marL="1600200" indent="-228600" eaLnBrk="0" hangingPunct="0">
              <a:defRPr>
                <a:solidFill>
                  <a:schemeClr val="tx1"/>
                </a:solidFill>
                <a:latin typeface="Calibri" panose="020F0502020204030204" pitchFamily="34" charset="0"/>
                <a:ea typeface="MS PGothic" panose="020B0600070205080204" pitchFamily="34" charset="-128"/>
              </a:defRPr>
            </a:lvl4pPr>
            <a:lvl5pPr marL="2057400" indent="-228600" eaLnBrk="0" hangingPunct="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algn="ctr" eaLnBrk="1" fontAlgn="base" hangingPunct="1">
              <a:spcBef>
                <a:spcPct val="0"/>
              </a:spcBef>
              <a:spcAft>
                <a:spcPct val="0"/>
              </a:spcAft>
            </a:pPr>
            <a:r>
              <a:rPr lang="en-US" altLang="en-US" sz="4000" b="1" smtClean="0">
                <a:solidFill>
                  <a:srgbClr val="FF9900"/>
                </a:solidFill>
              </a:rPr>
              <a:t>ecosystem-based adaptation</a:t>
            </a:r>
            <a:endParaRPr lang="en-US" altLang="en-US" sz="2800" b="1" smtClean="0">
              <a:solidFill>
                <a:srgbClr val="FF9900"/>
              </a:solidFill>
            </a:endParaRPr>
          </a:p>
          <a:p>
            <a:pPr eaLnBrk="1" fontAlgn="base" hangingPunct="1">
              <a:spcBef>
                <a:spcPct val="0"/>
              </a:spcBef>
              <a:spcAft>
                <a:spcPct val="0"/>
              </a:spcAft>
            </a:pPr>
            <a:endParaRPr lang="en-US" altLang="en-US" sz="2800" b="1" smtClean="0">
              <a:solidFill>
                <a:srgbClr val="595959"/>
              </a:solidFill>
            </a:endParaRPr>
          </a:p>
          <a:p>
            <a:pPr eaLnBrk="1" fontAlgn="base" hangingPunct="1">
              <a:spcBef>
                <a:spcPct val="0"/>
              </a:spcBef>
              <a:spcAft>
                <a:spcPct val="0"/>
              </a:spcAft>
            </a:pPr>
            <a:endParaRPr lang="en-US" altLang="en-US" sz="2800" b="1" smtClean="0">
              <a:solidFill>
                <a:srgbClr val="595959"/>
              </a:solidFill>
            </a:endParaRPr>
          </a:p>
        </p:txBody>
      </p:sp>
      <p:sp>
        <p:nvSpPr>
          <p:cNvPr id="71685" name="TextBox 6"/>
          <p:cNvSpPr txBox="1">
            <a:spLocks noChangeArrowheads="1"/>
          </p:cNvSpPr>
          <p:nvPr/>
        </p:nvSpPr>
        <p:spPr bwMode="auto">
          <a:xfrm>
            <a:off x="762000" y="2170113"/>
            <a:ext cx="7543800"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MS PGothic" panose="020B0600070205080204" pitchFamily="34" charset="-128"/>
              </a:defRPr>
            </a:lvl1pPr>
            <a:lvl2pPr marL="742950" indent="-285750" eaLnBrk="0" hangingPunct="0">
              <a:defRPr>
                <a:solidFill>
                  <a:schemeClr val="tx1"/>
                </a:solidFill>
                <a:latin typeface="Calibri" panose="020F0502020204030204" pitchFamily="34" charset="0"/>
                <a:ea typeface="MS PGothic" panose="020B0600070205080204" pitchFamily="34" charset="-128"/>
              </a:defRPr>
            </a:lvl2pPr>
            <a:lvl3pPr marL="1143000" indent="-228600" eaLnBrk="0" hangingPunct="0">
              <a:defRPr>
                <a:solidFill>
                  <a:schemeClr val="tx1"/>
                </a:solidFill>
                <a:latin typeface="Calibri" panose="020F0502020204030204" pitchFamily="34" charset="0"/>
                <a:ea typeface="MS PGothic" panose="020B0600070205080204" pitchFamily="34" charset="-128"/>
              </a:defRPr>
            </a:lvl3pPr>
            <a:lvl4pPr marL="1600200" indent="-228600" eaLnBrk="0" hangingPunct="0">
              <a:defRPr>
                <a:solidFill>
                  <a:schemeClr val="tx1"/>
                </a:solidFill>
                <a:latin typeface="Calibri" panose="020F0502020204030204" pitchFamily="34" charset="0"/>
                <a:ea typeface="MS PGothic" panose="020B0600070205080204" pitchFamily="34" charset="-128"/>
              </a:defRPr>
            </a:lvl4pPr>
            <a:lvl5pPr marL="2057400" indent="-228600" eaLnBrk="0" hangingPunct="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eaLnBrk="1" fontAlgn="base" hangingPunct="1">
              <a:spcBef>
                <a:spcPct val="0"/>
              </a:spcBef>
              <a:spcAft>
                <a:spcPct val="0"/>
              </a:spcAft>
            </a:pPr>
            <a:r>
              <a:rPr lang="en-US" altLang="en-US" sz="2800" smtClean="0">
                <a:solidFill>
                  <a:srgbClr val="595959"/>
                </a:solidFill>
              </a:rPr>
              <a:t>Ecosystem-based adaptation is the use of biodiversity and ecosystem services </a:t>
            </a:r>
            <a:r>
              <a:rPr lang="en-US" altLang="en-US" sz="2800" smtClean="0">
                <a:solidFill>
                  <a:srgbClr val="FF9900"/>
                </a:solidFill>
              </a:rPr>
              <a:t>as part of an overall adaptation strategy to help people</a:t>
            </a:r>
            <a:r>
              <a:rPr lang="en-US" altLang="en-US" sz="2800" smtClean="0">
                <a:solidFill>
                  <a:srgbClr val="595959"/>
                </a:solidFill>
              </a:rPr>
              <a:t> to adapt to the adverse effects of climate change.</a:t>
            </a:r>
          </a:p>
        </p:txBody>
      </p:sp>
      <p:pic>
        <p:nvPicPr>
          <p:cNvPr id="8" name="Picture 7" descr="brazil-1763.jpg"/>
          <p:cNvPicPr>
            <a:picLocks noChangeAspect="1"/>
          </p:cNvPicPr>
          <p:nvPr/>
        </p:nvPicPr>
        <p:blipFill>
          <a:blip r:embed="rId3" cstate="print"/>
          <a:stretch>
            <a:fillRect/>
          </a:stretch>
        </p:blipFill>
        <p:spPr>
          <a:xfrm>
            <a:off x="0" y="4343400"/>
            <a:ext cx="9144000" cy="2514600"/>
          </a:xfrm>
          <a:prstGeom prst="rect">
            <a:avLst/>
          </a:prstGeom>
          <a:ln>
            <a:noFill/>
          </a:ln>
          <a:effectLst>
            <a:softEdge rad="112500"/>
          </a:effectLst>
        </p:spPr>
      </p:pic>
    </p:spTree>
    <p:extLst>
      <p:ext uri="{BB962C8B-B14F-4D97-AF65-F5344CB8AC3E}">
        <p14:creationId xmlns:p14="http://schemas.microsoft.com/office/powerpoint/2010/main" val="59738621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Is it EBA or CBA?</a:t>
            </a:r>
            <a:endParaRPr lang="en-US" dirty="0"/>
          </a:p>
        </p:txBody>
      </p:sp>
      <p:sp>
        <p:nvSpPr>
          <p:cNvPr id="9" name="TextBox 8"/>
          <p:cNvSpPr txBox="1"/>
          <p:nvPr/>
        </p:nvSpPr>
        <p:spPr>
          <a:xfrm>
            <a:off x="457200" y="3352801"/>
            <a:ext cx="4559874" cy="830997"/>
          </a:xfrm>
          <a:prstGeom prst="rect">
            <a:avLst/>
          </a:prstGeom>
          <a:noFill/>
        </p:spPr>
        <p:txBody>
          <a:bodyPr wrap="square" rtlCol="0">
            <a:spAutoFit/>
          </a:bodyPr>
          <a:lstStyle/>
          <a:p>
            <a:r>
              <a:rPr lang="en-US" sz="4800" dirty="0">
                <a:solidFill>
                  <a:prstClr val="black"/>
                </a:solidFill>
              </a:rPr>
              <a:t>e</a:t>
            </a:r>
            <a:r>
              <a:rPr lang="en-US" sz="4800" dirty="0" smtClean="0">
                <a:solidFill>
                  <a:prstClr val="black"/>
                </a:solidFill>
              </a:rPr>
              <a:t>cosystem-based</a:t>
            </a:r>
            <a:endParaRPr lang="en-US" sz="4800" dirty="0">
              <a:solidFill>
                <a:prstClr val="black"/>
              </a:solidFill>
            </a:endParaRPr>
          </a:p>
        </p:txBody>
      </p:sp>
      <p:sp>
        <p:nvSpPr>
          <p:cNvPr id="10" name="TextBox 9"/>
          <p:cNvSpPr txBox="1"/>
          <p:nvPr/>
        </p:nvSpPr>
        <p:spPr>
          <a:xfrm>
            <a:off x="477852" y="5029201"/>
            <a:ext cx="5093274" cy="830997"/>
          </a:xfrm>
          <a:prstGeom prst="rect">
            <a:avLst/>
          </a:prstGeom>
          <a:noFill/>
        </p:spPr>
        <p:txBody>
          <a:bodyPr wrap="square" rtlCol="0">
            <a:spAutoFit/>
          </a:bodyPr>
          <a:lstStyle/>
          <a:p>
            <a:r>
              <a:rPr lang="en-US" sz="4800" dirty="0">
                <a:solidFill>
                  <a:prstClr val="black"/>
                </a:solidFill>
              </a:rPr>
              <a:t>c</a:t>
            </a:r>
            <a:r>
              <a:rPr lang="en-US" sz="4800" dirty="0" smtClean="0">
                <a:solidFill>
                  <a:prstClr val="black"/>
                </a:solidFill>
              </a:rPr>
              <a:t>ommunity-based</a:t>
            </a:r>
            <a:endParaRPr lang="en-US" sz="4800" dirty="0">
              <a:solidFill>
                <a:prstClr val="black"/>
              </a:solidFill>
            </a:endParaRPr>
          </a:p>
        </p:txBody>
      </p:sp>
      <p:sp>
        <p:nvSpPr>
          <p:cNvPr id="13" name="TextBox 12"/>
          <p:cNvSpPr txBox="1"/>
          <p:nvPr/>
        </p:nvSpPr>
        <p:spPr>
          <a:xfrm>
            <a:off x="2819400" y="860719"/>
            <a:ext cx="3581400" cy="369332"/>
          </a:xfrm>
          <a:prstGeom prst="rect">
            <a:avLst/>
          </a:prstGeom>
          <a:noFill/>
        </p:spPr>
        <p:txBody>
          <a:bodyPr wrap="square" rtlCol="0">
            <a:spAutoFit/>
          </a:bodyPr>
          <a:lstStyle/>
          <a:p>
            <a:pPr algn="ctr"/>
            <a:r>
              <a:rPr lang="en-US" dirty="0" smtClean="0">
                <a:solidFill>
                  <a:prstClr val="black"/>
                </a:solidFill>
              </a:rPr>
              <a:t>debrief</a:t>
            </a:r>
            <a:endParaRPr lang="en-US" dirty="0">
              <a:solidFill>
                <a:prstClr val="black"/>
              </a:solidFill>
            </a:endParaRPr>
          </a:p>
        </p:txBody>
      </p:sp>
      <p:sp>
        <p:nvSpPr>
          <p:cNvPr id="14" name="TextBox 13"/>
          <p:cNvSpPr txBox="1"/>
          <p:nvPr/>
        </p:nvSpPr>
        <p:spPr>
          <a:xfrm>
            <a:off x="457200" y="1778951"/>
            <a:ext cx="7086600" cy="830997"/>
          </a:xfrm>
          <a:prstGeom prst="rect">
            <a:avLst/>
          </a:prstGeom>
          <a:noFill/>
        </p:spPr>
        <p:txBody>
          <a:bodyPr wrap="square" rtlCol="0">
            <a:spAutoFit/>
          </a:bodyPr>
          <a:lstStyle/>
          <a:p>
            <a:r>
              <a:rPr lang="en-US" sz="4800" dirty="0">
                <a:solidFill>
                  <a:prstClr val="black"/>
                </a:solidFill>
              </a:rPr>
              <a:t>c</a:t>
            </a:r>
            <a:r>
              <a:rPr lang="en-US" sz="4800" dirty="0" smtClean="0">
                <a:solidFill>
                  <a:prstClr val="black"/>
                </a:solidFill>
              </a:rPr>
              <a:t>limate change adaptation</a:t>
            </a:r>
            <a:endParaRPr lang="en-US" sz="4800" dirty="0">
              <a:solidFill>
                <a:prstClr val="black"/>
              </a:solidFill>
            </a:endParaRPr>
          </a:p>
        </p:txBody>
      </p:sp>
      <p:sp>
        <p:nvSpPr>
          <p:cNvPr id="3" name="TextBox 2"/>
          <p:cNvSpPr txBox="1"/>
          <p:nvPr/>
        </p:nvSpPr>
        <p:spPr>
          <a:xfrm>
            <a:off x="914402" y="2609947"/>
            <a:ext cx="6362345" cy="646331"/>
          </a:xfrm>
          <a:prstGeom prst="rect">
            <a:avLst/>
          </a:prstGeom>
          <a:noFill/>
        </p:spPr>
        <p:txBody>
          <a:bodyPr wrap="square" rtlCol="0">
            <a:spAutoFit/>
          </a:bodyPr>
          <a:lstStyle/>
          <a:p>
            <a:r>
              <a:rPr lang="en-US" dirty="0" smtClean="0">
                <a:solidFill>
                  <a:srgbClr val="C00000"/>
                </a:solidFill>
              </a:rPr>
              <a:t>must explicitly address vulnerabilities to observed or projected changes in climate or climate-variability </a:t>
            </a:r>
            <a:endParaRPr lang="en-US" dirty="0">
              <a:solidFill>
                <a:srgbClr val="C00000"/>
              </a:solidFill>
            </a:endParaRPr>
          </a:p>
        </p:txBody>
      </p:sp>
      <p:sp>
        <p:nvSpPr>
          <p:cNvPr id="17" name="TextBox 16"/>
          <p:cNvSpPr txBox="1"/>
          <p:nvPr/>
        </p:nvSpPr>
        <p:spPr>
          <a:xfrm>
            <a:off x="916537" y="4183797"/>
            <a:ext cx="6362345" cy="369332"/>
          </a:xfrm>
          <a:prstGeom prst="rect">
            <a:avLst/>
          </a:prstGeom>
          <a:noFill/>
        </p:spPr>
        <p:txBody>
          <a:bodyPr wrap="square" rtlCol="0">
            <a:spAutoFit/>
          </a:bodyPr>
          <a:lstStyle/>
          <a:p>
            <a:r>
              <a:rPr lang="en-US" dirty="0" smtClean="0">
                <a:solidFill>
                  <a:srgbClr val="C00000"/>
                </a:solidFill>
              </a:rPr>
              <a:t>must use nature or ecosystem services to help people adapt</a:t>
            </a:r>
            <a:endParaRPr lang="en-US" dirty="0">
              <a:solidFill>
                <a:srgbClr val="C00000"/>
              </a:solidFill>
            </a:endParaRPr>
          </a:p>
        </p:txBody>
      </p:sp>
      <p:sp>
        <p:nvSpPr>
          <p:cNvPr id="18" name="TextBox 17"/>
          <p:cNvSpPr txBox="1"/>
          <p:nvPr/>
        </p:nvSpPr>
        <p:spPr>
          <a:xfrm>
            <a:off x="916537" y="5813989"/>
            <a:ext cx="7084463" cy="369332"/>
          </a:xfrm>
          <a:prstGeom prst="rect">
            <a:avLst/>
          </a:prstGeom>
          <a:noFill/>
        </p:spPr>
        <p:txBody>
          <a:bodyPr wrap="square" rtlCol="0">
            <a:spAutoFit/>
          </a:bodyPr>
          <a:lstStyle/>
          <a:p>
            <a:r>
              <a:rPr lang="en-US" dirty="0">
                <a:solidFill>
                  <a:srgbClr val="C00000"/>
                </a:solidFill>
              </a:rPr>
              <a:t>c</a:t>
            </a:r>
            <a:r>
              <a:rPr lang="en-US" dirty="0" smtClean="0">
                <a:solidFill>
                  <a:srgbClr val="C00000"/>
                </a:solidFill>
              </a:rPr>
              <a:t>ommunity is leading the process and making decisions on how to adapt</a:t>
            </a:r>
            <a:endParaRPr lang="en-US" dirty="0">
              <a:solidFill>
                <a:srgbClr val="C00000"/>
              </a:solidFill>
            </a:endParaRPr>
          </a:p>
        </p:txBody>
      </p:sp>
      <p:grpSp>
        <p:nvGrpSpPr>
          <p:cNvPr id="12" name="Group 11"/>
          <p:cNvGrpSpPr/>
          <p:nvPr/>
        </p:nvGrpSpPr>
        <p:grpSpPr>
          <a:xfrm>
            <a:off x="762000" y="64670"/>
            <a:ext cx="7741777" cy="1775151"/>
            <a:chOff x="762000" y="64670"/>
            <a:chExt cx="7741777" cy="1775151"/>
          </a:xfrm>
        </p:grpSpPr>
        <p:pic>
          <p:nvPicPr>
            <p:cNvPr id="19"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3885" t="9372" r="-10495" b="-9372"/>
            <a:stretch/>
          </p:blipFill>
          <p:spPr bwMode="auto">
            <a:xfrm rot="5400000">
              <a:off x="6909241" y="245286"/>
              <a:ext cx="1588871" cy="1600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 name="Picture 3"/>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1474"/>
            <a:stretch/>
          </p:blipFill>
          <p:spPr bwMode="auto">
            <a:xfrm rot="5400000">
              <a:off x="649555" y="177115"/>
              <a:ext cx="1687930" cy="14630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Tree>
    <p:extLst>
      <p:ext uri="{BB962C8B-B14F-4D97-AF65-F5344CB8AC3E}">
        <p14:creationId xmlns:p14="http://schemas.microsoft.com/office/powerpoint/2010/main" val="14265233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7" grpId="0"/>
      <p:bldP spid="18" grpId="0"/>
    </p:bldLst>
  </p:timing>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Office Theme">
  <a:themeElements>
    <a:clrScheme name="Custom 1">
      <a:dk1>
        <a:sysClr val="windowText" lastClr="000000"/>
      </a:dk1>
      <a:lt1>
        <a:sysClr val="window" lastClr="FFFFFF"/>
      </a:lt1>
      <a:dk2>
        <a:srgbClr val="000000"/>
      </a:dk2>
      <a:lt2>
        <a:srgbClr val="F8F8F8"/>
      </a:lt2>
      <a:accent1>
        <a:srgbClr val="CC6600"/>
      </a:accent1>
      <a:accent2>
        <a:srgbClr val="FF9900"/>
      </a:accent2>
      <a:accent3>
        <a:srgbClr val="92D050"/>
      </a:accent3>
      <a:accent4>
        <a:srgbClr val="00B0F0"/>
      </a:accent4>
      <a:accent5>
        <a:srgbClr val="FF0000"/>
      </a:accent5>
      <a:accent6>
        <a:srgbClr val="4D4D4D"/>
      </a:accent6>
      <a:hlink>
        <a:srgbClr val="5F5F5F"/>
      </a:hlink>
      <a:folHlink>
        <a:srgbClr val="9191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817</TotalTime>
  <Words>829</Words>
  <Application>Microsoft Office PowerPoint</Application>
  <PresentationFormat>On-screen Show (4:3)</PresentationFormat>
  <Paragraphs>151</Paragraphs>
  <Slides>7</Slides>
  <Notes>7</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7</vt:i4>
      </vt:variant>
    </vt:vector>
  </HeadingPairs>
  <TitlesOfParts>
    <vt:vector size="15" baseType="lpstr">
      <vt:lpstr>ＭＳ Ｐゴシック</vt:lpstr>
      <vt:lpstr>ＭＳ Ｐゴシック</vt:lpstr>
      <vt:lpstr>Arial</vt:lpstr>
      <vt:lpstr>Calibri</vt:lpstr>
      <vt:lpstr>Courier New</vt:lpstr>
      <vt:lpstr>Wingdings</vt:lpstr>
      <vt:lpstr>1_Office Theme</vt:lpstr>
      <vt:lpstr>2_Office Theme</vt:lpstr>
      <vt:lpstr>PowerPoint Presentation</vt:lpstr>
      <vt:lpstr>Is it EBA or CBA?</vt:lpstr>
      <vt:lpstr>Is it EBA or CBA?</vt:lpstr>
      <vt:lpstr>Is it EBA or CBA?</vt:lpstr>
      <vt:lpstr>Key Concepts</vt:lpstr>
      <vt:lpstr>Key Concepts</vt:lpstr>
      <vt:lpstr>Is it EBA or CBA?</vt:lpstr>
    </vt:vector>
  </TitlesOfParts>
  <Company>Hewlett-Packard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Shaun</dc:creator>
  <cp:lastModifiedBy>Martin, Shaun</cp:lastModifiedBy>
  <cp:revision>52</cp:revision>
  <dcterms:created xsi:type="dcterms:W3CDTF">2015-04-24T15:47:46Z</dcterms:created>
  <dcterms:modified xsi:type="dcterms:W3CDTF">2015-07-07T15:23:19Z</dcterms:modified>
</cp:coreProperties>
</file>