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5"/>
  </p:notesMasterIdLst>
  <p:sldIdLst>
    <p:sldId id="257" r:id="rId3"/>
    <p:sldId id="256"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70" autoAdjust="0"/>
    <p:restoredTop sz="78069" autoAdjust="0"/>
  </p:normalViewPr>
  <p:slideViewPr>
    <p:cSldViewPr>
      <p:cViewPr>
        <p:scale>
          <a:sx n="67" d="100"/>
          <a:sy n="67" d="100"/>
        </p:scale>
        <p:origin x="-3114" y="-60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5E8D95-3460-4580-8812-CB98A82C54CD}" type="datetimeFigureOut">
              <a:rPr lang="en-US" smtClean="0"/>
              <a:pPr/>
              <a:t>7/18/2015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33EF2-236B-4B60-8118-D652BEFF2FF5}" type="slidenum">
              <a:rPr lang="en-US" smtClean="0"/>
              <a:pPr/>
              <a:t>‹#›</a:t>
            </a:fld>
            <a:endParaRPr lang="en-US"/>
          </a:p>
        </p:txBody>
      </p:sp>
    </p:spTree>
    <p:extLst>
      <p:ext uri="{BB962C8B-B14F-4D97-AF65-F5344CB8AC3E}">
        <p14:creationId xmlns:p14="http://schemas.microsoft.com/office/powerpoint/2010/main" val="922062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Welcome to Happy Village!</a:t>
            </a:r>
            <a:r>
              <a:rPr lang="en-US" baseline="0" dirty="0" smtClean="0"/>
              <a:t> Today we are going to explore adaptation options for this community. </a:t>
            </a:r>
            <a:endParaRPr lang="en-US" dirty="0" smtClean="0"/>
          </a:p>
        </p:txBody>
      </p:sp>
      <p:sp>
        <p:nvSpPr>
          <p:cNvPr id="126980" name="Slide Number Placeholder 3"/>
          <p:cNvSpPr>
            <a:spLocks noGrp="1"/>
          </p:cNvSpPr>
          <p:nvPr>
            <p:ph type="sldNum" sz="quarter" idx="5"/>
          </p:nvPr>
        </p:nvSpPr>
        <p:spPr bwMode="auto">
          <a:noFill/>
          <a:ln>
            <a:miter lim="800000"/>
            <a:headEnd/>
            <a:tailEnd/>
          </a:ln>
        </p:spPr>
        <p:txBody>
          <a:bodyPr/>
          <a:lstStyle/>
          <a:p>
            <a:fld id="{8EA1F5DB-4078-4EFC-8777-C4B975909E0F}" type="slidenum">
              <a:rPr lang="en-US" smtClean="0">
                <a:solidFill>
                  <a:srgbClr val="000000"/>
                </a:solidFill>
              </a:rPr>
              <a:pPr/>
              <a:t>1</a:t>
            </a:fld>
            <a:endParaRPr lang="en-US" smtClean="0">
              <a:solidFill>
                <a:srgbClr val="000000"/>
              </a:solidFill>
            </a:endParaRPr>
          </a:p>
        </p:txBody>
      </p:sp>
    </p:spTree>
    <p:extLst>
      <p:ext uri="{BB962C8B-B14F-4D97-AF65-F5344CB8AC3E}">
        <p14:creationId xmlns:p14="http://schemas.microsoft.com/office/powerpoint/2010/main" val="2627657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the end of exercise one, ask </a:t>
            </a:r>
            <a:r>
              <a:rPr lang="en-US" baseline="0" dirty="0" smtClean="0"/>
              <a:t>each stakeholder group to share their adaptation options. The facilitator then moves the corresponding option labels for each stakeholder group into the grid squares (A1, D3, etc) where the solution will take place. This provides a visual guide to the conflicts in solutions developed by each stakeholder group. For example, 3 or 4 groups may plan to use the degraded forest in D2, etc.</a:t>
            </a:r>
            <a:endParaRPr lang="en-US" dirty="0"/>
          </a:p>
        </p:txBody>
      </p:sp>
      <p:sp>
        <p:nvSpPr>
          <p:cNvPr id="4" name="Slide Number Placeholder 3"/>
          <p:cNvSpPr>
            <a:spLocks noGrp="1"/>
          </p:cNvSpPr>
          <p:nvPr>
            <p:ph type="sldNum" sz="quarter" idx="10"/>
          </p:nvPr>
        </p:nvSpPr>
        <p:spPr/>
        <p:txBody>
          <a:bodyPr/>
          <a:lstStyle/>
          <a:p>
            <a:fld id="{D2C33EF2-236B-4B60-8118-D652BEFF2FF5}" type="slidenum">
              <a:rPr lang="en-US" smtClean="0"/>
              <a:pPr/>
              <a:t>2</a:t>
            </a:fld>
            <a:endParaRPr lang="en-US"/>
          </a:p>
        </p:txBody>
      </p:sp>
    </p:spTree>
    <p:extLst>
      <p:ext uri="{BB962C8B-B14F-4D97-AF65-F5344CB8AC3E}">
        <p14:creationId xmlns:p14="http://schemas.microsoft.com/office/powerpoint/2010/main" val="20193662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happy village copyright.jpg"/>
          <p:cNvPicPr>
            <a:picLocks noChangeAspect="1"/>
          </p:cNvPicPr>
          <p:nvPr userDrawn="1"/>
        </p:nvPicPr>
        <p:blipFill>
          <a:blip r:embed="rId2" cstate="print"/>
          <a:stretch>
            <a:fillRect/>
          </a:stretch>
        </p:blipFill>
        <p:spPr>
          <a:xfrm>
            <a:off x="11289" y="14258"/>
            <a:ext cx="9144000" cy="6843742"/>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FC4579-26D3-4233-B407-01DBD576008D}" type="datetimeFigureOut">
              <a:rPr lang="en-US" smtClean="0"/>
              <a:pPr/>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FC4579-26D3-4233-B407-01DBD576008D}" type="datetimeFigureOut">
              <a:rPr lang="en-US" smtClean="0"/>
              <a:pPr/>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20" descr="45mm_freetab"/>
          <p:cNvPicPr>
            <a:picLocks noChangeAspect="1" noChangeArrowheads="1"/>
          </p:cNvPicPr>
          <p:nvPr userDrawn="1"/>
        </p:nvPicPr>
        <p:blipFill>
          <a:blip r:embed="rId2" cstate="print"/>
          <a:srcRect/>
          <a:stretch>
            <a:fillRect/>
          </a:stretch>
        </p:blipFill>
        <p:spPr bwMode="auto">
          <a:xfrm>
            <a:off x="8229600" y="5638800"/>
            <a:ext cx="838200" cy="1111250"/>
          </a:xfrm>
          <a:prstGeom prst="rect">
            <a:avLst/>
          </a:prstGeom>
          <a:noFill/>
          <a:ln w="9525">
            <a:noFill/>
            <a:miter lim="800000"/>
            <a:headEnd/>
            <a:tailEnd/>
          </a:ln>
        </p:spPr>
      </p:pic>
      <p:cxnSp>
        <p:nvCxnSpPr>
          <p:cNvPr id="5" name="Straight Connector 4"/>
          <p:cNvCxnSpPr/>
          <p:nvPr userDrawn="1"/>
        </p:nvCxnSpPr>
        <p:spPr>
          <a:xfrm rot="5400000">
            <a:off x="5332413" y="6172200"/>
            <a:ext cx="763588" cy="158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6" name="Subtitle 2"/>
          <p:cNvSpPr txBox="1">
            <a:spLocks/>
          </p:cNvSpPr>
          <p:nvPr userDrawn="1"/>
        </p:nvSpPr>
        <p:spPr>
          <a:xfrm>
            <a:off x="5791200" y="5562600"/>
            <a:ext cx="2590800" cy="990600"/>
          </a:xfrm>
          <a:prstGeom prst="rect">
            <a:avLst/>
          </a:prstGeom>
          <a:solidFill>
            <a:schemeClr val="bg1"/>
          </a:solidFill>
        </p:spPr>
        <p:txBody>
          <a:bodyPr anchor="ctr">
            <a:normAutofit fontScale="70000" lnSpcReduction="20000"/>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l" fontAlgn="auto">
              <a:spcBef>
                <a:spcPct val="20000"/>
              </a:spcBef>
              <a:spcAft>
                <a:spcPts val="0"/>
              </a:spcAft>
              <a:buFont typeface="Arial" pitchFamily="34" charset="0"/>
              <a:buNone/>
              <a:defRPr/>
            </a:pPr>
            <a:endParaRPr lang="en-US" sz="2000" dirty="0" smtClean="0">
              <a:solidFill>
                <a:prstClr val="black">
                  <a:lumMod val="65000"/>
                  <a:lumOff val="35000"/>
                </a:prstClr>
              </a:solidFill>
              <a:latin typeface="Calibri"/>
            </a:endParaRPr>
          </a:p>
          <a:p>
            <a:pPr algn="l" fontAlgn="auto">
              <a:spcBef>
                <a:spcPct val="20000"/>
              </a:spcBef>
              <a:spcAft>
                <a:spcPts val="0"/>
              </a:spcAft>
              <a:buFont typeface="Arial" pitchFamily="34" charset="0"/>
              <a:buNone/>
              <a:defRPr/>
            </a:pPr>
            <a:r>
              <a:rPr lang="en-US" sz="2000" dirty="0" smtClean="0">
                <a:solidFill>
                  <a:prstClr val="black">
                    <a:lumMod val="65000"/>
                    <a:lumOff val="35000"/>
                  </a:prstClr>
                </a:solidFill>
                <a:latin typeface="Calibri"/>
              </a:rPr>
              <a:t>© World Wildlife Fund, Inc. 2011</a:t>
            </a:r>
          </a:p>
          <a:p>
            <a:pPr algn="l" fontAlgn="auto">
              <a:spcBef>
                <a:spcPct val="20000"/>
              </a:spcBef>
              <a:spcAft>
                <a:spcPts val="0"/>
              </a:spcAft>
              <a:buFont typeface="Arial" pitchFamily="34" charset="0"/>
              <a:buNone/>
              <a:defRPr/>
            </a:pPr>
            <a:r>
              <a:rPr lang="en-US" sz="2000" dirty="0" smtClean="0">
                <a:solidFill>
                  <a:prstClr val="black">
                    <a:lumMod val="65000"/>
                    <a:lumOff val="35000"/>
                  </a:prstClr>
                </a:solidFill>
                <a:latin typeface="Calibri"/>
              </a:rPr>
              <a:t>All rights reserved.</a:t>
            </a:r>
          </a:p>
          <a:p>
            <a:pPr algn="l" fontAlgn="auto">
              <a:spcBef>
                <a:spcPct val="20000"/>
              </a:spcBef>
              <a:spcAft>
                <a:spcPts val="0"/>
              </a:spcAft>
              <a:buFont typeface="Arial" pitchFamily="34" charset="0"/>
              <a:buNone/>
              <a:defRPr/>
            </a:pPr>
            <a:r>
              <a:rPr lang="en-US" sz="2000" dirty="0" smtClean="0">
                <a:solidFill>
                  <a:prstClr val="black">
                    <a:lumMod val="65000"/>
                    <a:lumOff val="35000"/>
                  </a:prstClr>
                </a:solidFill>
                <a:latin typeface="Calibri"/>
              </a:rPr>
              <a:t>developed by Shaun</a:t>
            </a:r>
            <a:r>
              <a:rPr lang="en-US" sz="2000" baseline="0" dirty="0" smtClean="0">
                <a:solidFill>
                  <a:prstClr val="black">
                    <a:lumMod val="65000"/>
                    <a:lumOff val="35000"/>
                  </a:prstClr>
                </a:solidFill>
                <a:latin typeface="Calibri"/>
              </a:rPr>
              <a:t> Martin</a:t>
            </a:r>
            <a:endParaRPr lang="en-US" sz="2000" dirty="0" smtClean="0">
              <a:solidFill>
                <a:prstClr val="black">
                  <a:lumMod val="65000"/>
                  <a:lumOff val="35000"/>
                </a:prstClr>
              </a:solidFill>
              <a:latin typeface="Calibri"/>
            </a:endParaRPr>
          </a:p>
        </p:txBody>
      </p:sp>
      <p:sp>
        <p:nvSpPr>
          <p:cNvPr id="3" name="Subtitle 2"/>
          <p:cNvSpPr>
            <a:spLocks noGrp="1"/>
          </p:cNvSpPr>
          <p:nvPr>
            <p:ph type="subTitle" idx="1"/>
          </p:nvPr>
        </p:nvSpPr>
        <p:spPr>
          <a:xfrm>
            <a:off x="0" y="5638800"/>
            <a:ext cx="5410200" cy="1219200"/>
          </a:xfrm>
        </p:spPr>
        <p:txBody>
          <a:bodyPr>
            <a:noAutofit/>
          </a:bodyPr>
          <a:lstStyle>
            <a:lvl1pPr marL="0" indent="0" algn="r">
              <a:buNone/>
              <a:defRPr sz="2800" baseline="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953188-7E75-44BF-8AB4-01925FA3824E}" type="datetimeFigureOut">
              <a:rPr lang="en-US" smtClean="0"/>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31747041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953188-7E75-44BF-8AB4-01925FA3824E}" type="datetimeFigureOut">
              <a:rPr lang="en-US" smtClean="0"/>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9309009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953188-7E75-44BF-8AB4-01925FA3824E}" type="datetimeFigureOut">
              <a:rPr lang="en-US" smtClean="0"/>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11428098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953188-7E75-44BF-8AB4-01925FA3824E}" type="datetimeFigureOut">
              <a:rPr lang="en-US" smtClean="0"/>
              <a:t>7/18/2015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30750858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953188-7E75-44BF-8AB4-01925FA3824E}" type="datetimeFigureOut">
              <a:rPr lang="en-US" smtClean="0"/>
              <a:t>7/18/2015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23109982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953188-7E75-44BF-8AB4-01925FA3824E}" type="datetimeFigureOut">
              <a:rPr lang="en-US" smtClean="0"/>
              <a:t>7/18/2015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11405495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953188-7E75-44BF-8AB4-01925FA3824E}" type="datetimeFigureOut">
              <a:rPr lang="en-US" smtClean="0"/>
              <a:t>7/18/2015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3014562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FC4579-26D3-4233-B407-01DBD576008D}" type="datetimeFigureOut">
              <a:rPr lang="en-US" smtClean="0"/>
              <a:pPr/>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953188-7E75-44BF-8AB4-01925FA3824E}" type="datetimeFigureOut">
              <a:rPr lang="en-US" smtClean="0"/>
              <a:t>7/18/2015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27597302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953188-7E75-44BF-8AB4-01925FA3824E}" type="datetimeFigureOut">
              <a:rPr lang="en-US" smtClean="0"/>
              <a:t>7/18/2015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21260505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953188-7E75-44BF-8AB4-01925FA3824E}" type="datetimeFigureOut">
              <a:rPr lang="en-US" smtClean="0"/>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1935743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953188-7E75-44BF-8AB4-01925FA3824E}" type="datetimeFigureOut">
              <a:rPr lang="en-US" smtClean="0"/>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A46779-8CA9-486A-B89F-7CEBF4DBCF51}" type="slidenum">
              <a:rPr lang="en-US" smtClean="0"/>
              <a:t>‹#›</a:t>
            </a:fld>
            <a:endParaRPr lang="en-US"/>
          </a:p>
        </p:txBody>
      </p:sp>
    </p:spTree>
    <p:extLst>
      <p:ext uri="{BB962C8B-B14F-4D97-AF65-F5344CB8AC3E}">
        <p14:creationId xmlns:p14="http://schemas.microsoft.com/office/powerpoint/2010/main" val="406287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FC4579-26D3-4233-B407-01DBD576008D}" type="datetimeFigureOut">
              <a:rPr lang="en-US" smtClean="0"/>
              <a:pPr/>
              <a:t>7/18/2015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FC4579-26D3-4233-B407-01DBD576008D}" type="datetimeFigureOut">
              <a:rPr lang="en-US" smtClean="0"/>
              <a:pPr/>
              <a:t>7/18/2015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FC4579-26D3-4233-B407-01DBD576008D}" type="datetimeFigureOut">
              <a:rPr lang="en-US" smtClean="0"/>
              <a:pPr/>
              <a:t>7/18/2015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FC4579-26D3-4233-B407-01DBD576008D}" type="datetimeFigureOut">
              <a:rPr lang="en-US" smtClean="0"/>
              <a:pPr/>
              <a:t>7/18/2015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FC4579-26D3-4233-B407-01DBD576008D}" type="datetimeFigureOut">
              <a:rPr lang="en-US" smtClean="0"/>
              <a:pPr/>
              <a:t>7/18/2015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FC4579-26D3-4233-B407-01DBD576008D}" type="datetimeFigureOut">
              <a:rPr lang="en-US" smtClean="0"/>
              <a:pPr/>
              <a:t>7/18/2015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FC4579-26D3-4233-B407-01DBD576008D}" type="datetimeFigureOut">
              <a:rPr lang="en-US" smtClean="0"/>
              <a:pPr/>
              <a:t>7/18/2015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9CE389-3E06-4A07-93A8-E9105878368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FC4579-26D3-4233-B407-01DBD576008D}" type="datetimeFigureOut">
              <a:rPr lang="en-US" smtClean="0"/>
              <a:pPr/>
              <a:t>7/18/2015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9CE389-3E06-4A07-93A8-E9105878368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953188-7E75-44BF-8AB4-01925FA3824E}" type="datetimeFigureOut">
              <a:rPr lang="en-US" smtClean="0"/>
              <a:t>7/18/2015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A46779-8CA9-486A-B89F-7CEBF4DBCF51}" type="slidenum">
              <a:rPr lang="en-US" smtClean="0"/>
              <a:t>‹#›</a:t>
            </a:fld>
            <a:endParaRPr lang="en-US"/>
          </a:p>
        </p:txBody>
      </p:sp>
    </p:spTree>
    <p:extLst>
      <p:ext uri="{BB962C8B-B14F-4D97-AF65-F5344CB8AC3E}">
        <p14:creationId xmlns:p14="http://schemas.microsoft.com/office/powerpoint/2010/main" val="361159960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6200" y="5638800"/>
            <a:ext cx="5410200" cy="685800"/>
          </a:xfrm>
        </p:spPr>
        <p:txBody>
          <a:bodyPr rtlCol="0"/>
          <a:lstStyle/>
          <a:p>
            <a:pPr eaLnBrk="1" fontAlgn="auto" hangingPunct="1">
              <a:spcAft>
                <a:spcPts val="0"/>
              </a:spcAft>
              <a:defRPr/>
            </a:pPr>
            <a:r>
              <a:rPr lang="en-US" sz="3200" b="1" dirty="0" smtClean="0">
                <a:latin typeface="Arial" panose="020B0604020202020204" pitchFamily="34" charset="0"/>
                <a:cs typeface="Arial" panose="020B0604020202020204" pitchFamily="34" charset="0"/>
              </a:rPr>
              <a:t>Happy Village</a:t>
            </a:r>
          </a:p>
          <a:p>
            <a:pPr eaLnBrk="1" fontAlgn="auto" hangingPunct="1">
              <a:spcAft>
                <a:spcPts val="0"/>
              </a:spcAft>
              <a:defRPr/>
            </a:pPr>
            <a:r>
              <a:rPr lang="en-US" sz="2400" b="1" dirty="0" smtClean="0">
                <a:latin typeface="Arial" panose="020B0604020202020204" pitchFamily="34" charset="0"/>
                <a:cs typeface="Arial" panose="020B0604020202020204" pitchFamily="34" charset="0"/>
              </a:rPr>
              <a:t>exploring adaptation options</a:t>
            </a:r>
            <a:endParaRPr lang="en-US" sz="2400" b="1" dirty="0">
              <a:latin typeface="Arial" panose="020B0604020202020204" pitchFamily="34" charset="0"/>
              <a:cs typeface="Arial" panose="020B0604020202020204" pitchFamily="34" charset="0"/>
            </a:endParaRPr>
          </a:p>
        </p:txBody>
      </p:sp>
      <p:pic>
        <p:nvPicPr>
          <p:cNvPr id="4" name="Picture 3" descr="happy village ppt.jpg"/>
          <p:cNvPicPr>
            <a:picLocks noChangeAspect="1"/>
          </p:cNvPicPr>
          <p:nvPr/>
        </p:nvPicPr>
        <p:blipFill>
          <a:blip r:embed="rId3" cstate="print"/>
          <a:stretch>
            <a:fillRect/>
          </a:stretch>
        </p:blipFill>
        <p:spPr>
          <a:xfrm>
            <a:off x="0" y="0"/>
            <a:ext cx="9144000" cy="54864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9288031" y="4914036"/>
            <a:ext cx="3581400" cy="20621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A – monkeys</a:t>
            </a:r>
          </a:p>
          <a:p>
            <a:r>
              <a:rPr lang="en-US" sz="1600" b="1" dirty="0"/>
              <a:t>B – turtles</a:t>
            </a:r>
          </a:p>
          <a:p>
            <a:r>
              <a:rPr lang="en-US" sz="1600" b="1" dirty="0"/>
              <a:t>C – farmers</a:t>
            </a:r>
          </a:p>
          <a:p>
            <a:r>
              <a:rPr lang="en-US" sz="1600" b="1" dirty="0"/>
              <a:t>D – village </a:t>
            </a:r>
            <a:r>
              <a:rPr lang="en-US" sz="1600" b="1" dirty="0" smtClean="0"/>
              <a:t>council</a:t>
            </a:r>
          </a:p>
          <a:p>
            <a:r>
              <a:rPr lang="en-US" sz="1600" b="1" dirty="0"/>
              <a:t>E – hotel</a:t>
            </a:r>
          </a:p>
          <a:p>
            <a:r>
              <a:rPr lang="en-US" sz="1600" b="1" dirty="0" smtClean="0"/>
              <a:t>F – logging company</a:t>
            </a:r>
          </a:p>
          <a:p>
            <a:r>
              <a:rPr lang="en-US" sz="1600" b="1" dirty="0" smtClean="0"/>
              <a:t>G </a:t>
            </a:r>
            <a:r>
              <a:rPr lang="en-US" sz="1600" b="1" dirty="0"/>
              <a:t>– loggers</a:t>
            </a:r>
          </a:p>
          <a:p>
            <a:r>
              <a:rPr lang="en-US" sz="1600" b="1" dirty="0" smtClean="0"/>
              <a:t>H </a:t>
            </a:r>
            <a:r>
              <a:rPr lang="en-US" sz="1600" b="1" dirty="0"/>
              <a:t>– </a:t>
            </a:r>
            <a:r>
              <a:rPr lang="en-US" sz="1600" b="1" dirty="0" smtClean="0"/>
              <a:t>refugees</a:t>
            </a:r>
            <a:endParaRPr lang="en-US" sz="1600" b="1" dirty="0"/>
          </a:p>
        </p:txBody>
      </p:sp>
      <p:sp>
        <p:nvSpPr>
          <p:cNvPr id="32" name="TextBox 31"/>
          <p:cNvSpPr txBox="1"/>
          <p:nvPr/>
        </p:nvSpPr>
        <p:spPr>
          <a:xfrm>
            <a:off x="0" y="-644369"/>
            <a:ext cx="2647293" cy="461665"/>
          </a:xfrm>
          <a:prstGeom prst="rect">
            <a:avLst/>
          </a:prstGeom>
          <a:noFill/>
        </p:spPr>
        <p:txBody>
          <a:bodyPr wrap="square" rtlCol="0">
            <a:spAutoFit/>
          </a:bodyPr>
          <a:lstStyle/>
          <a:p>
            <a:pPr algn="ctr"/>
            <a:r>
              <a:rPr lang="en-US" sz="2400" b="1" dirty="0" smtClean="0">
                <a:solidFill>
                  <a:srgbClr val="00B0F0"/>
                </a:solidFill>
              </a:rPr>
              <a:t>A: CORRIDOR</a:t>
            </a:r>
            <a:endParaRPr lang="en-US" sz="2400" b="1" dirty="0">
              <a:solidFill>
                <a:srgbClr val="00B0F0"/>
              </a:solidFill>
            </a:endParaRPr>
          </a:p>
        </p:txBody>
      </p:sp>
      <p:sp>
        <p:nvSpPr>
          <p:cNvPr id="35" name="TextBox 34"/>
          <p:cNvSpPr txBox="1"/>
          <p:nvPr/>
        </p:nvSpPr>
        <p:spPr>
          <a:xfrm rot="18954529">
            <a:off x="-2370684" y="-548550"/>
            <a:ext cx="3867808" cy="461665"/>
          </a:xfrm>
          <a:prstGeom prst="rect">
            <a:avLst/>
          </a:prstGeom>
          <a:noFill/>
        </p:spPr>
        <p:txBody>
          <a:bodyPr wrap="square" rtlCol="0">
            <a:spAutoFit/>
          </a:bodyPr>
          <a:lstStyle/>
          <a:p>
            <a:pPr algn="ctr"/>
            <a:r>
              <a:rPr lang="en-US" sz="2400" b="1" dirty="0" smtClean="0">
                <a:solidFill>
                  <a:srgbClr val="00B0F0"/>
                </a:solidFill>
              </a:rPr>
              <a:t>A: NEW PROTECED AREA</a:t>
            </a:r>
            <a:endParaRPr lang="en-US" sz="2400" b="1" dirty="0">
              <a:solidFill>
                <a:srgbClr val="00B0F0"/>
              </a:solidFill>
            </a:endParaRPr>
          </a:p>
        </p:txBody>
      </p:sp>
      <p:sp>
        <p:nvSpPr>
          <p:cNvPr id="38" name="TextBox 37"/>
          <p:cNvSpPr txBox="1"/>
          <p:nvPr/>
        </p:nvSpPr>
        <p:spPr>
          <a:xfrm>
            <a:off x="-3914447" y="746963"/>
            <a:ext cx="2466647" cy="307777"/>
          </a:xfrm>
          <a:prstGeom prst="rect">
            <a:avLst/>
          </a:prstGeom>
          <a:noFill/>
        </p:spPr>
        <p:txBody>
          <a:bodyPr wrap="square" rtlCol="0">
            <a:spAutoFit/>
          </a:bodyPr>
          <a:lstStyle/>
          <a:p>
            <a:pPr algn="ctr"/>
            <a:r>
              <a:rPr lang="en-US" sz="1400" b="1" dirty="0" smtClean="0">
                <a:solidFill>
                  <a:srgbClr val="00B0F0"/>
                </a:solidFill>
              </a:rPr>
              <a:t>B: RELOCATE HOMES</a:t>
            </a:r>
            <a:endParaRPr lang="en-US" sz="1400" b="1" dirty="0">
              <a:solidFill>
                <a:srgbClr val="00B0F0"/>
              </a:solidFill>
            </a:endParaRPr>
          </a:p>
        </p:txBody>
      </p:sp>
      <p:sp>
        <p:nvSpPr>
          <p:cNvPr id="43" name="TextBox 42"/>
          <p:cNvSpPr txBox="1"/>
          <p:nvPr/>
        </p:nvSpPr>
        <p:spPr>
          <a:xfrm>
            <a:off x="-3877758" y="1070205"/>
            <a:ext cx="2438400" cy="307777"/>
          </a:xfrm>
          <a:prstGeom prst="rect">
            <a:avLst/>
          </a:prstGeom>
          <a:noFill/>
        </p:spPr>
        <p:txBody>
          <a:bodyPr wrap="square" rtlCol="0">
            <a:spAutoFit/>
          </a:bodyPr>
          <a:lstStyle/>
          <a:p>
            <a:pPr algn="ctr"/>
            <a:r>
              <a:rPr lang="en-US" sz="1400" b="1" dirty="0" smtClean="0">
                <a:solidFill>
                  <a:srgbClr val="00B0F0"/>
                </a:solidFill>
              </a:rPr>
              <a:t>B: SHADE BEACH</a:t>
            </a:r>
            <a:endParaRPr lang="en-US" sz="1400" b="1" dirty="0">
              <a:solidFill>
                <a:srgbClr val="00B0F0"/>
              </a:solidFill>
            </a:endParaRPr>
          </a:p>
        </p:txBody>
      </p:sp>
      <p:sp>
        <p:nvSpPr>
          <p:cNvPr id="46" name="TextBox 45"/>
          <p:cNvSpPr txBox="1"/>
          <p:nvPr/>
        </p:nvSpPr>
        <p:spPr>
          <a:xfrm rot="18954529">
            <a:off x="-3584696" y="1457197"/>
            <a:ext cx="3867808" cy="461665"/>
          </a:xfrm>
          <a:prstGeom prst="rect">
            <a:avLst/>
          </a:prstGeom>
          <a:noFill/>
        </p:spPr>
        <p:txBody>
          <a:bodyPr wrap="square" rtlCol="0">
            <a:spAutoFit/>
          </a:bodyPr>
          <a:lstStyle/>
          <a:p>
            <a:pPr algn="ctr"/>
            <a:r>
              <a:rPr lang="en-US" sz="2400" b="1" dirty="0" smtClean="0">
                <a:solidFill>
                  <a:srgbClr val="00B0F0"/>
                </a:solidFill>
              </a:rPr>
              <a:t>C: COFFEE CULTIVATION</a:t>
            </a:r>
            <a:endParaRPr lang="en-US" sz="2400" b="1" dirty="0">
              <a:solidFill>
                <a:srgbClr val="00B0F0"/>
              </a:solidFill>
            </a:endParaRPr>
          </a:p>
        </p:txBody>
      </p:sp>
      <p:sp>
        <p:nvSpPr>
          <p:cNvPr id="50" name="TextBox 49"/>
          <p:cNvSpPr txBox="1"/>
          <p:nvPr/>
        </p:nvSpPr>
        <p:spPr>
          <a:xfrm>
            <a:off x="-2275223" y="1907476"/>
            <a:ext cx="2466647" cy="307777"/>
          </a:xfrm>
          <a:prstGeom prst="rect">
            <a:avLst/>
          </a:prstGeom>
          <a:noFill/>
        </p:spPr>
        <p:txBody>
          <a:bodyPr wrap="square" rtlCol="0">
            <a:spAutoFit/>
          </a:bodyPr>
          <a:lstStyle/>
          <a:p>
            <a:pPr algn="ctr"/>
            <a:r>
              <a:rPr lang="en-US" sz="1400" b="1" dirty="0" smtClean="0">
                <a:solidFill>
                  <a:srgbClr val="00B0F0"/>
                </a:solidFill>
              </a:rPr>
              <a:t>C: RESTORE FOREST</a:t>
            </a:r>
            <a:endParaRPr lang="en-US" sz="1400" b="1" dirty="0">
              <a:solidFill>
                <a:srgbClr val="00B0F0"/>
              </a:solidFill>
            </a:endParaRPr>
          </a:p>
        </p:txBody>
      </p:sp>
      <p:sp>
        <p:nvSpPr>
          <p:cNvPr id="54" name="TextBox 53"/>
          <p:cNvSpPr txBox="1"/>
          <p:nvPr/>
        </p:nvSpPr>
        <p:spPr>
          <a:xfrm>
            <a:off x="-2275223" y="2243606"/>
            <a:ext cx="2390447" cy="307777"/>
          </a:xfrm>
          <a:prstGeom prst="rect">
            <a:avLst/>
          </a:prstGeom>
          <a:noFill/>
        </p:spPr>
        <p:txBody>
          <a:bodyPr wrap="square" rtlCol="0">
            <a:spAutoFit/>
          </a:bodyPr>
          <a:lstStyle/>
          <a:p>
            <a:pPr algn="ctr"/>
            <a:r>
              <a:rPr lang="en-US" sz="1400" b="1" dirty="0" smtClean="0">
                <a:solidFill>
                  <a:srgbClr val="00B0F0"/>
                </a:solidFill>
              </a:rPr>
              <a:t>C: VEGETABLES</a:t>
            </a:r>
            <a:endParaRPr lang="en-US" sz="1400" b="1" dirty="0">
              <a:solidFill>
                <a:srgbClr val="00B0F0"/>
              </a:solidFill>
            </a:endParaRPr>
          </a:p>
        </p:txBody>
      </p:sp>
      <p:grpSp>
        <p:nvGrpSpPr>
          <p:cNvPr id="76" name="Group 75"/>
          <p:cNvGrpSpPr/>
          <p:nvPr/>
        </p:nvGrpSpPr>
        <p:grpSpPr>
          <a:xfrm>
            <a:off x="-6305519" y="3200400"/>
            <a:ext cx="6076919" cy="369332"/>
            <a:chOff x="-5938713" y="-171733"/>
            <a:chExt cx="6076919" cy="369332"/>
          </a:xfrm>
        </p:grpSpPr>
        <p:sp>
          <p:nvSpPr>
            <p:cNvPr id="59" name="Rectangle 58"/>
            <p:cNvSpPr/>
            <p:nvPr/>
          </p:nvSpPr>
          <p:spPr>
            <a:xfrm rot="20799162">
              <a:off x="-5938713" y="-148095"/>
              <a:ext cx="6076919" cy="29619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60" name="TextBox 59"/>
            <p:cNvSpPr txBox="1"/>
            <p:nvPr/>
          </p:nvSpPr>
          <p:spPr>
            <a:xfrm rot="20799162">
              <a:off x="-3854958" y="-171733"/>
              <a:ext cx="1856196" cy="369332"/>
            </a:xfrm>
            <a:prstGeom prst="rect">
              <a:avLst/>
            </a:prstGeom>
            <a:noFill/>
          </p:spPr>
          <p:txBody>
            <a:bodyPr wrap="square" rtlCol="0">
              <a:spAutoFit/>
            </a:bodyPr>
            <a:lstStyle/>
            <a:p>
              <a:pPr algn="ctr"/>
              <a:r>
                <a:rPr lang="en-US" b="1" dirty="0" smtClean="0"/>
                <a:t>D: SEAWALL</a:t>
              </a:r>
              <a:endParaRPr lang="en-US" b="1" dirty="0"/>
            </a:p>
          </p:txBody>
        </p:sp>
      </p:grpSp>
      <p:sp>
        <p:nvSpPr>
          <p:cNvPr id="67" name="TextBox 66"/>
          <p:cNvSpPr txBox="1"/>
          <p:nvPr/>
        </p:nvSpPr>
        <p:spPr>
          <a:xfrm>
            <a:off x="-3505956" y="3525239"/>
            <a:ext cx="2390447" cy="307777"/>
          </a:xfrm>
          <a:prstGeom prst="rect">
            <a:avLst/>
          </a:prstGeom>
          <a:noFill/>
        </p:spPr>
        <p:txBody>
          <a:bodyPr wrap="square" rtlCol="0">
            <a:spAutoFit/>
          </a:bodyPr>
          <a:lstStyle/>
          <a:p>
            <a:pPr algn="ctr"/>
            <a:r>
              <a:rPr lang="en-US" sz="1400" b="1" dirty="0" smtClean="0">
                <a:solidFill>
                  <a:srgbClr val="00B0F0"/>
                </a:solidFill>
              </a:rPr>
              <a:t>D: PLANT MANGOVES</a:t>
            </a:r>
            <a:endParaRPr lang="en-US" sz="1400" b="1" dirty="0">
              <a:solidFill>
                <a:srgbClr val="00B0F0"/>
              </a:solidFill>
            </a:endParaRPr>
          </a:p>
        </p:txBody>
      </p:sp>
      <p:sp>
        <p:nvSpPr>
          <p:cNvPr id="70" name="TextBox 69"/>
          <p:cNvSpPr txBox="1"/>
          <p:nvPr/>
        </p:nvSpPr>
        <p:spPr>
          <a:xfrm rot="18954529">
            <a:off x="-3496502" y="4195183"/>
            <a:ext cx="3867808" cy="461665"/>
          </a:xfrm>
          <a:prstGeom prst="rect">
            <a:avLst/>
          </a:prstGeom>
          <a:noFill/>
        </p:spPr>
        <p:txBody>
          <a:bodyPr wrap="square" rtlCol="0">
            <a:spAutoFit/>
          </a:bodyPr>
          <a:lstStyle/>
          <a:p>
            <a:pPr algn="ctr"/>
            <a:r>
              <a:rPr lang="en-US" sz="2400" b="1" dirty="0" smtClean="0">
                <a:solidFill>
                  <a:srgbClr val="00B0F0"/>
                </a:solidFill>
              </a:rPr>
              <a:t>E: HOTEL AND HIKING</a:t>
            </a:r>
            <a:endParaRPr lang="en-US" sz="2400" b="1" dirty="0">
              <a:solidFill>
                <a:srgbClr val="00B0F0"/>
              </a:solidFill>
            </a:endParaRPr>
          </a:p>
        </p:txBody>
      </p:sp>
      <p:sp>
        <p:nvSpPr>
          <p:cNvPr id="73" name="TextBox 72"/>
          <p:cNvSpPr txBox="1"/>
          <p:nvPr/>
        </p:nvSpPr>
        <p:spPr>
          <a:xfrm>
            <a:off x="-2249824" y="5791200"/>
            <a:ext cx="2390447" cy="307777"/>
          </a:xfrm>
          <a:prstGeom prst="rect">
            <a:avLst/>
          </a:prstGeom>
          <a:noFill/>
        </p:spPr>
        <p:txBody>
          <a:bodyPr wrap="square" rtlCol="0">
            <a:spAutoFit/>
          </a:bodyPr>
          <a:lstStyle/>
          <a:p>
            <a:pPr algn="ctr"/>
            <a:r>
              <a:rPr lang="en-US" sz="1400" b="1" dirty="0" smtClean="0">
                <a:solidFill>
                  <a:srgbClr val="00B0F0"/>
                </a:solidFill>
              </a:rPr>
              <a:t>E: HOTEL</a:t>
            </a:r>
            <a:endParaRPr lang="en-US" sz="1400" b="1" dirty="0">
              <a:solidFill>
                <a:srgbClr val="00B0F0"/>
              </a:solidFill>
            </a:endParaRPr>
          </a:p>
        </p:txBody>
      </p:sp>
      <p:sp>
        <p:nvSpPr>
          <p:cNvPr id="74" name="TextBox 73"/>
          <p:cNvSpPr txBox="1"/>
          <p:nvPr/>
        </p:nvSpPr>
        <p:spPr>
          <a:xfrm>
            <a:off x="-2275224" y="5483423"/>
            <a:ext cx="2466647" cy="307777"/>
          </a:xfrm>
          <a:prstGeom prst="rect">
            <a:avLst/>
          </a:prstGeom>
          <a:noFill/>
        </p:spPr>
        <p:txBody>
          <a:bodyPr wrap="square" rtlCol="0">
            <a:spAutoFit/>
          </a:bodyPr>
          <a:lstStyle/>
          <a:p>
            <a:pPr algn="ctr"/>
            <a:r>
              <a:rPr lang="en-US" sz="1400" b="1" dirty="0" smtClean="0">
                <a:solidFill>
                  <a:srgbClr val="00B0F0"/>
                </a:solidFill>
              </a:rPr>
              <a:t>E: RESTORE FOREST</a:t>
            </a:r>
            <a:endParaRPr lang="en-US" sz="1400" b="1" dirty="0">
              <a:solidFill>
                <a:srgbClr val="00B0F0"/>
              </a:solidFill>
            </a:endParaRPr>
          </a:p>
        </p:txBody>
      </p:sp>
      <p:grpSp>
        <p:nvGrpSpPr>
          <p:cNvPr id="80" name="Group 79"/>
          <p:cNvGrpSpPr/>
          <p:nvPr/>
        </p:nvGrpSpPr>
        <p:grpSpPr>
          <a:xfrm>
            <a:off x="-2195505" y="5040364"/>
            <a:ext cx="1995563" cy="369332"/>
            <a:chOff x="-6092496" y="3972169"/>
            <a:chExt cx="2448276" cy="344165"/>
          </a:xfrm>
        </p:grpSpPr>
        <p:sp>
          <p:nvSpPr>
            <p:cNvPr id="78" name="Rectangle 77"/>
            <p:cNvSpPr/>
            <p:nvPr/>
          </p:nvSpPr>
          <p:spPr>
            <a:xfrm rot="20799162">
              <a:off x="-6092496" y="3988556"/>
              <a:ext cx="2448276" cy="29289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79" name="TextBox 78"/>
            <p:cNvSpPr txBox="1"/>
            <p:nvPr/>
          </p:nvSpPr>
          <p:spPr>
            <a:xfrm rot="20799162">
              <a:off x="-5808705" y="3972169"/>
              <a:ext cx="1856196" cy="344165"/>
            </a:xfrm>
            <a:prstGeom prst="rect">
              <a:avLst/>
            </a:prstGeom>
            <a:noFill/>
          </p:spPr>
          <p:txBody>
            <a:bodyPr wrap="square" rtlCol="0">
              <a:spAutoFit/>
            </a:bodyPr>
            <a:lstStyle/>
            <a:p>
              <a:pPr algn="ctr"/>
              <a:r>
                <a:rPr lang="en-US" b="1" dirty="0" smtClean="0"/>
                <a:t>E: SEAWALL</a:t>
              </a:r>
              <a:endParaRPr lang="en-US" b="1" dirty="0"/>
            </a:p>
          </p:txBody>
        </p:sp>
      </p:grpSp>
      <p:sp>
        <p:nvSpPr>
          <p:cNvPr id="81" name="TextBox 80"/>
          <p:cNvSpPr txBox="1"/>
          <p:nvPr/>
        </p:nvSpPr>
        <p:spPr>
          <a:xfrm>
            <a:off x="-3943168" y="1453953"/>
            <a:ext cx="2438400" cy="307777"/>
          </a:xfrm>
          <a:prstGeom prst="rect">
            <a:avLst/>
          </a:prstGeom>
          <a:noFill/>
        </p:spPr>
        <p:txBody>
          <a:bodyPr wrap="square" rtlCol="0">
            <a:spAutoFit/>
          </a:bodyPr>
          <a:lstStyle/>
          <a:p>
            <a:pPr algn="ctr"/>
            <a:r>
              <a:rPr lang="en-US" sz="1400" b="1" dirty="0" smtClean="0">
                <a:solidFill>
                  <a:srgbClr val="00B0F0"/>
                </a:solidFill>
              </a:rPr>
              <a:t>B: NEW BIRD IN PA</a:t>
            </a:r>
            <a:endParaRPr lang="en-US" sz="1400" b="1" dirty="0">
              <a:solidFill>
                <a:srgbClr val="00B0F0"/>
              </a:solidFill>
            </a:endParaRPr>
          </a:p>
        </p:txBody>
      </p:sp>
      <p:sp>
        <p:nvSpPr>
          <p:cNvPr id="82" name="TextBox 81"/>
          <p:cNvSpPr txBox="1"/>
          <p:nvPr/>
        </p:nvSpPr>
        <p:spPr>
          <a:xfrm rot="18954529">
            <a:off x="8837383" y="-458690"/>
            <a:ext cx="4118432" cy="461665"/>
          </a:xfrm>
          <a:prstGeom prst="rect">
            <a:avLst/>
          </a:prstGeom>
          <a:noFill/>
        </p:spPr>
        <p:txBody>
          <a:bodyPr wrap="square" rtlCol="0">
            <a:spAutoFit/>
          </a:bodyPr>
          <a:lstStyle/>
          <a:p>
            <a:pPr algn="ctr"/>
            <a:r>
              <a:rPr lang="en-US" sz="2400" b="1" dirty="0" smtClean="0">
                <a:solidFill>
                  <a:srgbClr val="00B0F0"/>
                </a:solidFill>
              </a:rPr>
              <a:t>F: NEW TIMBER CONCESSION</a:t>
            </a:r>
            <a:endParaRPr lang="en-US" sz="2400" b="1" dirty="0">
              <a:solidFill>
                <a:srgbClr val="00B0F0"/>
              </a:solidFill>
            </a:endParaRPr>
          </a:p>
        </p:txBody>
      </p:sp>
      <p:sp>
        <p:nvSpPr>
          <p:cNvPr id="83" name="TextBox 82"/>
          <p:cNvSpPr txBox="1"/>
          <p:nvPr/>
        </p:nvSpPr>
        <p:spPr>
          <a:xfrm>
            <a:off x="7924800" y="-413536"/>
            <a:ext cx="2438400" cy="307777"/>
          </a:xfrm>
          <a:prstGeom prst="rect">
            <a:avLst/>
          </a:prstGeom>
          <a:noFill/>
        </p:spPr>
        <p:txBody>
          <a:bodyPr wrap="square" rtlCol="0">
            <a:spAutoFit/>
          </a:bodyPr>
          <a:lstStyle/>
          <a:p>
            <a:pPr algn="ctr"/>
            <a:r>
              <a:rPr lang="en-US" sz="1400" b="1" dirty="0" smtClean="0">
                <a:solidFill>
                  <a:srgbClr val="00B0F0"/>
                </a:solidFill>
              </a:rPr>
              <a:t>F: NEW BIRD IN CONCESSION</a:t>
            </a:r>
            <a:endParaRPr lang="en-US" sz="1400" b="1" dirty="0">
              <a:solidFill>
                <a:srgbClr val="00B0F0"/>
              </a:solidFill>
            </a:endParaRPr>
          </a:p>
        </p:txBody>
      </p:sp>
      <p:sp>
        <p:nvSpPr>
          <p:cNvPr id="84" name="TextBox 83"/>
          <p:cNvSpPr txBox="1"/>
          <p:nvPr/>
        </p:nvSpPr>
        <p:spPr>
          <a:xfrm>
            <a:off x="7162800" y="-914400"/>
            <a:ext cx="3628514" cy="461665"/>
          </a:xfrm>
          <a:prstGeom prst="rect">
            <a:avLst/>
          </a:prstGeom>
          <a:noFill/>
        </p:spPr>
        <p:txBody>
          <a:bodyPr wrap="square" rtlCol="0">
            <a:spAutoFit/>
          </a:bodyPr>
          <a:lstStyle/>
          <a:p>
            <a:pPr algn="ctr"/>
            <a:r>
              <a:rPr lang="en-US" sz="2400" b="1" dirty="0" smtClean="0">
                <a:solidFill>
                  <a:srgbClr val="00B0F0"/>
                </a:solidFill>
              </a:rPr>
              <a:t>F: SHADE-GROWN COFFEE</a:t>
            </a:r>
            <a:endParaRPr lang="en-US" sz="2400" b="1" dirty="0">
              <a:solidFill>
                <a:srgbClr val="00B0F0"/>
              </a:solidFill>
            </a:endParaRPr>
          </a:p>
        </p:txBody>
      </p:sp>
      <p:sp>
        <p:nvSpPr>
          <p:cNvPr id="85" name="TextBox 84"/>
          <p:cNvSpPr txBox="1"/>
          <p:nvPr/>
        </p:nvSpPr>
        <p:spPr>
          <a:xfrm rot="18954529">
            <a:off x="8673524" y="596404"/>
            <a:ext cx="3867808" cy="461665"/>
          </a:xfrm>
          <a:prstGeom prst="rect">
            <a:avLst/>
          </a:prstGeom>
          <a:noFill/>
        </p:spPr>
        <p:txBody>
          <a:bodyPr wrap="square" rtlCol="0">
            <a:spAutoFit/>
          </a:bodyPr>
          <a:lstStyle/>
          <a:p>
            <a:pPr algn="ctr"/>
            <a:r>
              <a:rPr lang="en-US" sz="2400" b="1" dirty="0">
                <a:solidFill>
                  <a:srgbClr val="00B0F0"/>
                </a:solidFill>
              </a:rPr>
              <a:t>G</a:t>
            </a:r>
            <a:r>
              <a:rPr lang="en-US" sz="2400" b="1" dirty="0" smtClean="0">
                <a:solidFill>
                  <a:srgbClr val="00B0F0"/>
                </a:solidFill>
              </a:rPr>
              <a:t>: LOGGING</a:t>
            </a:r>
            <a:endParaRPr lang="en-US" sz="2400" b="1" dirty="0">
              <a:solidFill>
                <a:srgbClr val="00B0F0"/>
              </a:solidFill>
            </a:endParaRPr>
          </a:p>
        </p:txBody>
      </p:sp>
      <p:sp>
        <p:nvSpPr>
          <p:cNvPr id="86" name="TextBox 85"/>
          <p:cNvSpPr txBox="1"/>
          <p:nvPr/>
        </p:nvSpPr>
        <p:spPr>
          <a:xfrm>
            <a:off x="10721954" y="-317718"/>
            <a:ext cx="3628514" cy="461665"/>
          </a:xfrm>
          <a:prstGeom prst="rect">
            <a:avLst/>
          </a:prstGeom>
          <a:noFill/>
        </p:spPr>
        <p:txBody>
          <a:bodyPr wrap="square" rtlCol="0">
            <a:spAutoFit/>
          </a:bodyPr>
          <a:lstStyle/>
          <a:p>
            <a:pPr algn="ctr"/>
            <a:r>
              <a:rPr lang="en-US" sz="2400" b="1" dirty="0">
                <a:solidFill>
                  <a:srgbClr val="00B0F0"/>
                </a:solidFill>
              </a:rPr>
              <a:t>G</a:t>
            </a:r>
            <a:r>
              <a:rPr lang="en-US" sz="2400" b="1" dirty="0" smtClean="0">
                <a:solidFill>
                  <a:srgbClr val="00B0F0"/>
                </a:solidFill>
              </a:rPr>
              <a:t>: ILLEGAL LOGGING</a:t>
            </a:r>
            <a:endParaRPr lang="en-US" sz="2400" b="1" dirty="0">
              <a:solidFill>
                <a:srgbClr val="00B0F0"/>
              </a:solidFill>
            </a:endParaRPr>
          </a:p>
        </p:txBody>
      </p:sp>
      <p:sp>
        <p:nvSpPr>
          <p:cNvPr id="88" name="TextBox 87"/>
          <p:cNvSpPr txBox="1"/>
          <p:nvPr/>
        </p:nvSpPr>
        <p:spPr>
          <a:xfrm rot="19340844">
            <a:off x="-5248680" y="4301768"/>
            <a:ext cx="2647293" cy="307777"/>
          </a:xfrm>
          <a:prstGeom prst="rect">
            <a:avLst/>
          </a:prstGeom>
          <a:noFill/>
        </p:spPr>
        <p:txBody>
          <a:bodyPr wrap="square" rtlCol="0">
            <a:spAutoFit/>
          </a:bodyPr>
          <a:lstStyle/>
          <a:p>
            <a:pPr algn="ctr"/>
            <a:r>
              <a:rPr lang="en-US" sz="1400" b="1" dirty="0" smtClean="0">
                <a:solidFill>
                  <a:srgbClr val="00B0F0"/>
                </a:solidFill>
              </a:rPr>
              <a:t>D: RELOCATE HOMES</a:t>
            </a:r>
            <a:endParaRPr lang="en-US" sz="1400" b="1" dirty="0">
              <a:solidFill>
                <a:srgbClr val="00B0F0"/>
              </a:solidFill>
            </a:endParaRPr>
          </a:p>
        </p:txBody>
      </p:sp>
      <p:sp>
        <p:nvSpPr>
          <p:cNvPr id="89" name="TextBox 88"/>
          <p:cNvSpPr txBox="1"/>
          <p:nvPr/>
        </p:nvSpPr>
        <p:spPr>
          <a:xfrm rot="19340844">
            <a:off x="-4217273" y="4276681"/>
            <a:ext cx="2647293" cy="307777"/>
          </a:xfrm>
          <a:prstGeom prst="rect">
            <a:avLst/>
          </a:prstGeom>
          <a:noFill/>
        </p:spPr>
        <p:txBody>
          <a:bodyPr wrap="square" rtlCol="0">
            <a:spAutoFit/>
          </a:bodyPr>
          <a:lstStyle/>
          <a:p>
            <a:pPr algn="ctr"/>
            <a:r>
              <a:rPr lang="en-US" sz="1400" b="1" dirty="0" smtClean="0">
                <a:solidFill>
                  <a:srgbClr val="00B0F0"/>
                </a:solidFill>
              </a:rPr>
              <a:t>D: RELOCATE HOMES</a:t>
            </a:r>
            <a:endParaRPr lang="en-US" sz="1400" b="1" dirty="0">
              <a:solidFill>
                <a:srgbClr val="00B0F0"/>
              </a:solidFill>
            </a:endParaRPr>
          </a:p>
        </p:txBody>
      </p:sp>
      <p:grpSp>
        <p:nvGrpSpPr>
          <p:cNvPr id="77" name="Group 76"/>
          <p:cNvGrpSpPr/>
          <p:nvPr/>
        </p:nvGrpSpPr>
        <p:grpSpPr>
          <a:xfrm>
            <a:off x="10156834" y="514059"/>
            <a:ext cx="4224914" cy="461666"/>
            <a:chOff x="3269909" y="2724205"/>
            <a:chExt cx="4224914" cy="461666"/>
          </a:xfrm>
        </p:grpSpPr>
        <p:sp>
          <p:nvSpPr>
            <p:cNvPr id="63" name="TextBox 62"/>
            <p:cNvSpPr txBox="1"/>
            <p:nvPr/>
          </p:nvSpPr>
          <p:spPr>
            <a:xfrm rot="19340844">
              <a:off x="3269909" y="2724205"/>
              <a:ext cx="2647293" cy="307777"/>
            </a:xfrm>
            <a:prstGeom prst="rect">
              <a:avLst/>
            </a:prstGeom>
            <a:noFill/>
          </p:spPr>
          <p:txBody>
            <a:bodyPr wrap="square" rtlCol="0">
              <a:spAutoFit/>
            </a:bodyPr>
            <a:lstStyle/>
            <a:p>
              <a:pPr algn="ctr"/>
              <a:r>
                <a:rPr lang="en-US" sz="1400" b="1" dirty="0" smtClean="0">
                  <a:solidFill>
                    <a:srgbClr val="00B0F0"/>
                  </a:solidFill>
                </a:rPr>
                <a:t>G: SQUAT AND FARM</a:t>
              </a:r>
              <a:endParaRPr lang="en-US" sz="1400" b="1" dirty="0">
                <a:solidFill>
                  <a:srgbClr val="00B0F0"/>
                </a:solidFill>
              </a:endParaRPr>
            </a:p>
          </p:txBody>
        </p:sp>
        <p:sp>
          <p:nvSpPr>
            <p:cNvPr id="64" name="TextBox 63"/>
            <p:cNvSpPr txBox="1"/>
            <p:nvPr/>
          </p:nvSpPr>
          <p:spPr>
            <a:xfrm rot="19340844">
              <a:off x="4847530" y="2878094"/>
              <a:ext cx="2647293" cy="307777"/>
            </a:xfrm>
            <a:prstGeom prst="rect">
              <a:avLst/>
            </a:prstGeom>
            <a:noFill/>
          </p:spPr>
          <p:txBody>
            <a:bodyPr wrap="square" rtlCol="0">
              <a:spAutoFit/>
            </a:bodyPr>
            <a:lstStyle/>
            <a:p>
              <a:pPr algn="ctr"/>
              <a:r>
                <a:rPr lang="en-US" sz="1400" b="1" dirty="0" smtClean="0">
                  <a:solidFill>
                    <a:srgbClr val="00B0F0"/>
                  </a:solidFill>
                </a:rPr>
                <a:t>G: SQUAT AND FARM</a:t>
              </a:r>
              <a:endParaRPr lang="en-US" sz="1400" b="1" dirty="0">
                <a:solidFill>
                  <a:srgbClr val="00B0F0"/>
                </a:solidFill>
              </a:endParaRPr>
            </a:p>
          </p:txBody>
        </p:sp>
      </p:grpSp>
      <p:sp>
        <p:nvSpPr>
          <p:cNvPr id="90" name="TextBox 89"/>
          <p:cNvSpPr txBox="1"/>
          <p:nvPr/>
        </p:nvSpPr>
        <p:spPr>
          <a:xfrm rot="19340844">
            <a:off x="11734455" y="1904654"/>
            <a:ext cx="2647293" cy="307777"/>
          </a:xfrm>
          <a:prstGeom prst="rect">
            <a:avLst/>
          </a:prstGeom>
          <a:noFill/>
        </p:spPr>
        <p:txBody>
          <a:bodyPr wrap="square" rtlCol="0">
            <a:spAutoFit/>
          </a:bodyPr>
          <a:lstStyle/>
          <a:p>
            <a:pPr algn="ctr"/>
            <a:r>
              <a:rPr lang="en-US" sz="1400" b="1" dirty="0" smtClean="0">
                <a:solidFill>
                  <a:srgbClr val="00B0F0"/>
                </a:solidFill>
              </a:rPr>
              <a:t>G: SQUAT AND FARM</a:t>
            </a:r>
            <a:endParaRPr lang="en-US" sz="1400" b="1" dirty="0">
              <a:solidFill>
                <a:srgbClr val="00B0F0"/>
              </a:solidFill>
            </a:endParaRPr>
          </a:p>
        </p:txBody>
      </p:sp>
      <p:sp>
        <p:nvSpPr>
          <p:cNvPr id="95" name="TextBox 94"/>
          <p:cNvSpPr txBox="1"/>
          <p:nvPr/>
        </p:nvSpPr>
        <p:spPr>
          <a:xfrm rot="19340844">
            <a:off x="9162093" y="1637295"/>
            <a:ext cx="2647293" cy="523220"/>
          </a:xfrm>
          <a:prstGeom prst="rect">
            <a:avLst/>
          </a:prstGeom>
          <a:noFill/>
        </p:spPr>
        <p:txBody>
          <a:bodyPr wrap="square" rtlCol="0">
            <a:spAutoFit/>
          </a:bodyPr>
          <a:lstStyle/>
          <a:p>
            <a:pPr algn="ctr"/>
            <a:r>
              <a:rPr lang="en-US" sz="1400" b="1" dirty="0">
                <a:solidFill>
                  <a:srgbClr val="00B0F0"/>
                </a:solidFill>
              </a:rPr>
              <a:t>H</a:t>
            </a:r>
            <a:r>
              <a:rPr lang="en-US" sz="1400" b="1" dirty="0" smtClean="0">
                <a:solidFill>
                  <a:srgbClr val="00B0F0"/>
                </a:solidFill>
              </a:rPr>
              <a:t>: BUILD HOMES </a:t>
            </a:r>
          </a:p>
          <a:p>
            <a:pPr algn="ctr"/>
            <a:r>
              <a:rPr lang="en-US" sz="1400" b="1" dirty="0" smtClean="0">
                <a:solidFill>
                  <a:srgbClr val="00B0F0"/>
                </a:solidFill>
              </a:rPr>
              <a:t>AND FARM</a:t>
            </a:r>
            <a:endParaRPr lang="en-US" sz="1400" b="1" dirty="0">
              <a:solidFill>
                <a:srgbClr val="00B0F0"/>
              </a:solidFill>
            </a:endParaRPr>
          </a:p>
        </p:txBody>
      </p:sp>
      <p:sp>
        <p:nvSpPr>
          <p:cNvPr id="96" name="TextBox 95"/>
          <p:cNvSpPr txBox="1"/>
          <p:nvPr/>
        </p:nvSpPr>
        <p:spPr>
          <a:xfrm rot="19340844">
            <a:off x="8599290" y="2735254"/>
            <a:ext cx="2647293" cy="523220"/>
          </a:xfrm>
          <a:prstGeom prst="rect">
            <a:avLst/>
          </a:prstGeom>
          <a:noFill/>
        </p:spPr>
        <p:txBody>
          <a:bodyPr wrap="square" rtlCol="0">
            <a:spAutoFit/>
          </a:bodyPr>
          <a:lstStyle/>
          <a:p>
            <a:pPr algn="ctr"/>
            <a:r>
              <a:rPr lang="en-US" sz="1400" b="1" dirty="0" smtClean="0">
                <a:solidFill>
                  <a:srgbClr val="00B0F0"/>
                </a:solidFill>
              </a:rPr>
              <a:t>H: BUILD HOMES</a:t>
            </a:r>
          </a:p>
          <a:p>
            <a:pPr algn="ctr"/>
            <a:r>
              <a:rPr lang="en-US" sz="1400" b="1" dirty="0" smtClean="0">
                <a:solidFill>
                  <a:srgbClr val="00B0F0"/>
                </a:solidFill>
              </a:rPr>
              <a:t>AND FARM</a:t>
            </a:r>
            <a:endParaRPr lang="en-US" sz="1400" b="1" dirty="0">
              <a:solidFill>
                <a:srgbClr val="00B0F0"/>
              </a:solidFill>
            </a:endParaRPr>
          </a:p>
        </p:txBody>
      </p:sp>
      <p:sp>
        <p:nvSpPr>
          <p:cNvPr id="94" name="TextBox 93"/>
          <p:cNvSpPr txBox="1"/>
          <p:nvPr/>
        </p:nvSpPr>
        <p:spPr>
          <a:xfrm rot="19340844">
            <a:off x="10004786" y="1855488"/>
            <a:ext cx="2647293" cy="523220"/>
          </a:xfrm>
          <a:prstGeom prst="rect">
            <a:avLst/>
          </a:prstGeom>
          <a:noFill/>
        </p:spPr>
        <p:txBody>
          <a:bodyPr wrap="square" rtlCol="0">
            <a:spAutoFit/>
          </a:bodyPr>
          <a:lstStyle/>
          <a:p>
            <a:pPr algn="ctr"/>
            <a:r>
              <a:rPr lang="en-US" sz="1400" b="1" dirty="0" smtClean="0">
                <a:solidFill>
                  <a:srgbClr val="00B0F0"/>
                </a:solidFill>
              </a:rPr>
              <a:t>H: BUILD HOMES</a:t>
            </a:r>
          </a:p>
          <a:p>
            <a:pPr algn="ctr"/>
            <a:r>
              <a:rPr lang="en-US" sz="1400" b="1" dirty="0" smtClean="0">
                <a:solidFill>
                  <a:srgbClr val="00B0F0"/>
                </a:solidFill>
              </a:rPr>
              <a:t>AND FARM</a:t>
            </a:r>
            <a:endParaRPr lang="en-US" sz="1400" b="1" dirty="0">
              <a:solidFill>
                <a:srgbClr val="00B0F0"/>
              </a:solidFill>
            </a:endParaRPr>
          </a:p>
        </p:txBody>
      </p:sp>
      <p:sp>
        <p:nvSpPr>
          <p:cNvPr id="97" name="TextBox 96"/>
          <p:cNvSpPr txBox="1"/>
          <p:nvPr/>
        </p:nvSpPr>
        <p:spPr>
          <a:xfrm rot="18954529">
            <a:off x="8545031" y="3196608"/>
            <a:ext cx="3867808" cy="830997"/>
          </a:xfrm>
          <a:prstGeom prst="rect">
            <a:avLst/>
          </a:prstGeom>
          <a:noFill/>
        </p:spPr>
        <p:txBody>
          <a:bodyPr wrap="square" rtlCol="0">
            <a:spAutoFit/>
          </a:bodyPr>
          <a:lstStyle/>
          <a:p>
            <a:pPr algn="ctr"/>
            <a:r>
              <a:rPr lang="en-US" sz="2400" b="1" dirty="0" smtClean="0">
                <a:solidFill>
                  <a:srgbClr val="00B0F0"/>
                </a:solidFill>
              </a:rPr>
              <a:t>H: BUILD HOMES AND LOGGING</a:t>
            </a:r>
            <a:endParaRPr lang="en-US" sz="2400" b="1" dirty="0">
              <a:solidFill>
                <a:srgbClr val="00B0F0"/>
              </a:solidFill>
            </a:endParaRPr>
          </a:p>
        </p:txBody>
      </p:sp>
      <p:sp>
        <p:nvSpPr>
          <p:cNvPr id="98" name="TextBox 97"/>
          <p:cNvSpPr txBox="1"/>
          <p:nvPr/>
        </p:nvSpPr>
        <p:spPr>
          <a:xfrm rot="19340844">
            <a:off x="10088472" y="3547639"/>
            <a:ext cx="2647293" cy="523220"/>
          </a:xfrm>
          <a:prstGeom prst="rect">
            <a:avLst/>
          </a:prstGeom>
          <a:noFill/>
        </p:spPr>
        <p:txBody>
          <a:bodyPr wrap="square" rtlCol="0">
            <a:spAutoFit/>
          </a:bodyPr>
          <a:lstStyle/>
          <a:p>
            <a:pPr algn="ctr"/>
            <a:r>
              <a:rPr lang="en-US" sz="1400" b="1" dirty="0" smtClean="0">
                <a:solidFill>
                  <a:srgbClr val="00B0F0"/>
                </a:solidFill>
              </a:rPr>
              <a:t>H: BUILD HOMES</a:t>
            </a:r>
          </a:p>
          <a:p>
            <a:pPr algn="ctr"/>
            <a:r>
              <a:rPr lang="en-US" sz="1400" b="1" dirty="0" smtClean="0">
                <a:solidFill>
                  <a:srgbClr val="00B0F0"/>
                </a:solidFill>
              </a:rPr>
              <a:t>AND FISH</a:t>
            </a:r>
            <a:endParaRPr lang="en-US" sz="1400" b="1" dirty="0">
              <a:solidFill>
                <a:srgbClr val="00B0F0"/>
              </a:solidFill>
            </a:endParaRPr>
          </a:p>
        </p:txBody>
      </p:sp>
      <p:sp>
        <p:nvSpPr>
          <p:cNvPr id="99" name="TextBox 98"/>
          <p:cNvSpPr txBox="1"/>
          <p:nvPr/>
        </p:nvSpPr>
        <p:spPr>
          <a:xfrm>
            <a:off x="9876467" y="4333849"/>
            <a:ext cx="3628514" cy="461665"/>
          </a:xfrm>
          <a:prstGeom prst="rect">
            <a:avLst/>
          </a:prstGeom>
          <a:noFill/>
        </p:spPr>
        <p:txBody>
          <a:bodyPr wrap="square" rtlCol="0">
            <a:spAutoFit/>
          </a:bodyPr>
          <a:lstStyle/>
          <a:p>
            <a:pPr algn="ctr"/>
            <a:r>
              <a:rPr lang="en-US" sz="2400" b="1" dirty="0">
                <a:solidFill>
                  <a:srgbClr val="00B0F0"/>
                </a:solidFill>
              </a:rPr>
              <a:t>H</a:t>
            </a:r>
            <a:r>
              <a:rPr lang="en-US" sz="2400" b="1" dirty="0" smtClean="0">
                <a:solidFill>
                  <a:srgbClr val="00B0F0"/>
                </a:solidFill>
              </a:rPr>
              <a:t>: BUILD HOMES AND FISH</a:t>
            </a:r>
            <a:endParaRPr lang="en-US" sz="2400" b="1" dirty="0">
              <a:solidFill>
                <a:srgbClr val="00B0F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1428</TotalTime>
  <Words>268</Words>
  <Application>Microsoft Office PowerPoint</Application>
  <PresentationFormat>On-screen Show (4:3)</PresentationFormat>
  <Paragraphs>48</Paragraphs>
  <Slides>2</Slides>
  <Notes>2</Notes>
  <HiddenSlides>0</HiddenSlides>
  <MMClips>0</MMClips>
  <ScaleCrop>false</ScaleCrop>
  <HeadingPairs>
    <vt:vector size="4" baseType="variant">
      <vt:variant>
        <vt:lpstr>Theme</vt:lpstr>
      </vt:variant>
      <vt:variant>
        <vt:i4>2</vt:i4>
      </vt:variant>
      <vt:variant>
        <vt:lpstr>Slide Titles</vt:lpstr>
      </vt:variant>
      <vt:variant>
        <vt:i4>2</vt:i4>
      </vt:variant>
    </vt:vector>
  </HeadingPairs>
  <TitlesOfParts>
    <vt:vector size="4" baseType="lpstr">
      <vt:lpstr>Office Theme</vt:lpstr>
      <vt:lpstr>Custom Design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Shaun Martin</dc:creator>
  <cp:lastModifiedBy>Shaun</cp:lastModifiedBy>
  <cp:revision>26</cp:revision>
  <dcterms:created xsi:type="dcterms:W3CDTF">2010-11-21T20:37:13Z</dcterms:created>
  <dcterms:modified xsi:type="dcterms:W3CDTF">2015-07-18T14:23:42Z</dcterms:modified>
</cp:coreProperties>
</file>